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17"/>
  </p:notesMasterIdLst>
  <p:sldIdLst>
    <p:sldId id="256" r:id="rId2"/>
    <p:sldId id="257" r:id="rId3"/>
    <p:sldId id="259" r:id="rId4"/>
    <p:sldId id="258" r:id="rId5"/>
    <p:sldId id="270" r:id="rId6"/>
    <p:sldId id="271" r:id="rId7"/>
    <p:sldId id="260" r:id="rId8"/>
    <p:sldId id="266" r:id="rId9"/>
    <p:sldId id="272" r:id="rId10"/>
    <p:sldId id="281" r:id="rId11"/>
    <p:sldId id="282" r:id="rId12"/>
    <p:sldId id="273" r:id="rId13"/>
    <p:sldId id="283" r:id="rId14"/>
    <p:sldId id="284" r:id="rId15"/>
    <p:sldId id="274" r:id="rId16"/>
    <p:sldId id="275" r:id="rId17"/>
    <p:sldId id="286" r:id="rId18"/>
    <p:sldId id="285" r:id="rId19"/>
    <p:sldId id="276" r:id="rId20"/>
    <p:sldId id="279" r:id="rId21"/>
    <p:sldId id="287" r:id="rId22"/>
    <p:sldId id="288" r:id="rId23"/>
    <p:sldId id="289" r:id="rId24"/>
    <p:sldId id="290" r:id="rId25"/>
    <p:sldId id="291" r:id="rId26"/>
    <p:sldId id="293" r:id="rId27"/>
    <p:sldId id="292" r:id="rId28"/>
    <p:sldId id="294" r:id="rId29"/>
    <p:sldId id="277" r:id="rId30"/>
    <p:sldId id="295" r:id="rId31"/>
    <p:sldId id="296" r:id="rId32"/>
    <p:sldId id="280" r:id="rId33"/>
    <p:sldId id="299" r:id="rId34"/>
    <p:sldId id="300" r:id="rId35"/>
    <p:sldId id="297" r:id="rId36"/>
    <p:sldId id="298" r:id="rId37"/>
    <p:sldId id="261" r:id="rId38"/>
    <p:sldId id="267" r:id="rId39"/>
    <p:sldId id="301" r:id="rId40"/>
    <p:sldId id="306" r:id="rId41"/>
    <p:sldId id="302" r:id="rId42"/>
    <p:sldId id="303" r:id="rId43"/>
    <p:sldId id="307" r:id="rId44"/>
    <p:sldId id="308" r:id="rId45"/>
    <p:sldId id="305" r:id="rId46"/>
    <p:sldId id="309" r:id="rId47"/>
    <p:sldId id="310" r:id="rId48"/>
    <p:sldId id="312" r:id="rId49"/>
    <p:sldId id="313" r:id="rId50"/>
    <p:sldId id="317" r:id="rId51"/>
    <p:sldId id="314" r:id="rId52"/>
    <p:sldId id="315" r:id="rId53"/>
    <p:sldId id="316" r:id="rId54"/>
    <p:sldId id="304" r:id="rId55"/>
    <p:sldId id="318" r:id="rId56"/>
    <p:sldId id="320" r:id="rId57"/>
    <p:sldId id="319" r:id="rId58"/>
    <p:sldId id="321" r:id="rId59"/>
    <p:sldId id="322" r:id="rId60"/>
    <p:sldId id="367" r:id="rId61"/>
    <p:sldId id="368" r:id="rId62"/>
    <p:sldId id="262" r:id="rId63"/>
    <p:sldId id="268" r:id="rId64"/>
    <p:sldId id="324" r:id="rId65"/>
    <p:sldId id="325" r:id="rId66"/>
    <p:sldId id="326" r:id="rId67"/>
    <p:sldId id="327" r:id="rId68"/>
    <p:sldId id="328" r:id="rId69"/>
    <p:sldId id="329" r:id="rId70"/>
    <p:sldId id="330" r:id="rId71"/>
    <p:sldId id="331" r:id="rId72"/>
    <p:sldId id="332" r:id="rId73"/>
    <p:sldId id="333" r:id="rId74"/>
    <p:sldId id="336" r:id="rId75"/>
    <p:sldId id="337" r:id="rId76"/>
    <p:sldId id="338" r:id="rId77"/>
    <p:sldId id="334" r:id="rId78"/>
    <p:sldId id="340" r:id="rId79"/>
    <p:sldId id="366" r:id="rId80"/>
    <p:sldId id="341" r:id="rId81"/>
    <p:sldId id="342" r:id="rId82"/>
    <p:sldId id="335" r:id="rId83"/>
    <p:sldId id="339" r:id="rId84"/>
    <p:sldId id="264" r:id="rId85"/>
    <p:sldId id="269" r:id="rId86"/>
    <p:sldId id="346" r:id="rId87"/>
    <p:sldId id="350" r:id="rId88"/>
    <p:sldId id="348" r:id="rId89"/>
    <p:sldId id="351" r:id="rId90"/>
    <p:sldId id="353" r:id="rId91"/>
    <p:sldId id="354" r:id="rId92"/>
    <p:sldId id="381" r:id="rId93"/>
    <p:sldId id="355" r:id="rId94"/>
    <p:sldId id="263" r:id="rId95"/>
    <p:sldId id="265" r:id="rId96"/>
    <p:sldId id="369" r:id="rId97"/>
    <p:sldId id="371" r:id="rId98"/>
    <p:sldId id="359" r:id="rId99"/>
    <p:sldId id="363" r:id="rId100"/>
    <p:sldId id="356" r:id="rId101"/>
    <p:sldId id="357" r:id="rId102"/>
    <p:sldId id="360" r:id="rId103"/>
    <p:sldId id="361" r:id="rId104"/>
    <p:sldId id="362" r:id="rId105"/>
    <p:sldId id="370" r:id="rId106"/>
    <p:sldId id="364" r:id="rId107"/>
    <p:sldId id="365" r:id="rId108"/>
    <p:sldId id="372" r:id="rId109"/>
    <p:sldId id="373" r:id="rId110"/>
    <p:sldId id="374" r:id="rId111"/>
    <p:sldId id="376" r:id="rId112"/>
    <p:sldId id="377" r:id="rId113"/>
    <p:sldId id="378" r:id="rId114"/>
    <p:sldId id="379" r:id="rId115"/>
    <p:sldId id="382" r:id="rId1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E0E0"/>
    <a:srgbClr val="E5E5E5"/>
    <a:srgbClr val="E2E2E2"/>
    <a:srgbClr val="EFEFEF"/>
    <a:srgbClr val="D7D7D7"/>
    <a:srgbClr val="F0F0F0"/>
    <a:srgbClr val="DCDCDC"/>
    <a:srgbClr val="DFDFDF"/>
    <a:srgbClr val="D5D5D5"/>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75" autoAdjust="0"/>
    <p:restoredTop sz="52453" autoAdjust="0"/>
  </p:normalViewPr>
  <p:slideViewPr>
    <p:cSldViewPr snapToGrid="0">
      <p:cViewPr varScale="1">
        <p:scale>
          <a:sx n="60" d="100"/>
          <a:sy n="60" d="100"/>
        </p:scale>
        <p:origin x="237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444D87-149C-47A2-A122-8F99281AA644}"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zh-CN" altLang="en-US"/>
        </a:p>
      </dgm:t>
    </dgm:pt>
    <dgm:pt modelId="{B2D40C8D-CEBC-47AE-93F4-B8137F4D8379}">
      <dgm:prSet phldrT="[文本]"/>
      <dgm:spPr/>
      <dgm:t>
        <a:bodyPr/>
        <a:lstStyle/>
        <a:p>
          <a:r>
            <a:rPr lang="zh-CN" altLang="en-US"/>
            <a:t>基于最小平方的方法</a:t>
          </a:r>
        </a:p>
      </dgm:t>
    </dgm:pt>
    <dgm:pt modelId="{608CA3D8-10E5-478B-BA64-BF660764BEFC}" type="parTrans" cxnId="{2D6FFC3B-A2DD-4257-952C-A8ED46B6AB8D}">
      <dgm:prSet/>
      <dgm:spPr/>
      <dgm:t>
        <a:bodyPr/>
        <a:lstStyle/>
        <a:p>
          <a:endParaRPr lang="zh-CN" altLang="en-US"/>
        </a:p>
      </dgm:t>
    </dgm:pt>
    <dgm:pt modelId="{66BDC42E-04C9-4335-95D4-A69EE5052FC3}" type="sibTrans" cxnId="{2D6FFC3B-A2DD-4257-952C-A8ED46B6AB8D}">
      <dgm:prSet/>
      <dgm:spPr/>
      <dgm:t>
        <a:bodyPr/>
        <a:lstStyle/>
        <a:p>
          <a:endParaRPr lang="zh-CN" altLang="en-US"/>
        </a:p>
      </dgm:t>
    </dgm:pt>
    <dgm:pt modelId="{EF7D38E9-E64C-4F3E-BC45-555DD816417D}">
      <dgm:prSet phldrT="[文本]"/>
      <dgm:spPr/>
      <dgm:t>
        <a:bodyPr/>
        <a:lstStyle/>
        <a:p>
          <a:r>
            <a:rPr lang="en-US" altLang="zh-CN"/>
            <a:t>Fisher</a:t>
          </a:r>
          <a:r>
            <a:rPr lang="zh-CN" altLang="en-US"/>
            <a:t>线性判别函数</a:t>
          </a:r>
        </a:p>
      </dgm:t>
    </dgm:pt>
    <dgm:pt modelId="{862DB7BE-15F5-48CD-A7F2-E68F32FA1F24}" type="parTrans" cxnId="{53069C8E-C4C7-4D14-864C-280E64BBDA5E}">
      <dgm:prSet/>
      <dgm:spPr/>
      <dgm:t>
        <a:bodyPr/>
        <a:lstStyle/>
        <a:p>
          <a:endParaRPr lang="zh-CN" altLang="en-US"/>
        </a:p>
      </dgm:t>
    </dgm:pt>
    <dgm:pt modelId="{F186C5C2-051E-44D5-9FD4-36B829F31C58}" type="sibTrans" cxnId="{53069C8E-C4C7-4D14-864C-280E64BBDA5E}">
      <dgm:prSet/>
      <dgm:spPr/>
      <dgm:t>
        <a:bodyPr/>
        <a:lstStyle/>
        <a:p>
          <a:endParaRPr lang="zh-CN" altLang="en-US"/>
        </a:p>
      </dgm:t>
    </dgm:pt>
    <dgm:pt modelId="{CFA69A35-5869-4408-B894-7ED472A846A7}">
      <dgm:prSet phldrT="[文本]"/>
      <dgm:spPr/>
      <dgm:t>
        <a:bodyPr/>
        <a:lstStyle/>
        <a:p>
          <a:r>
            <a:rPr lang="zh-CN" altLang="en-US"/>
            <a:t>感知器算法</a:t>
          </a:r>
        </a:p>
      </dgm:t>
    </dgm:pt>
    <dgm:pt modelId="{9360A68D-03BA-431A-9311-27159D7BE4A3}" type="parTrans" cxnId="{DCA1636A-F8FF-4549-B94D-88F5C3D77F92}">
      <dgm:prSet/>
      <dgm:spPr/>
      <dgm:t>
        <a:bodyPr/>
        <a:lstStyle/>
        <a:p>
          <a:endParaRPr lang="zh-CN" altLang="en-US"/>
        </a:p>
      </dgm:t>
    </dgm:pt>
    <dgm:pt modelId="{B69BB276-38D3-4A91-A279-EC45B357C610}" type="sibTrans" cxnId="{DCA1636A-F8FF-4549-B94D-88F5C3D77F92}">
      <dgm:prSet/>
      <dgm:spPr/>
      <dgm:t>
        <a:bodyPr/>
        <a:lstStyle/>
        <a:p>
          <a:endParaRPr lang="zh-CN" altLang="en-US"/>
        </a:p>
      </dgm:t>
    </dgm:pt>
    <dgm:pt modelId="{D6029952-EB2E-402F-A7D6-91FD74AE9A92}" type="pres">
      <dgm:prSet presAssocID="{DC444D87-149C-47A2-A122-8F99281AA644}" presName="Name0" presStyleCnt="0">
        <dgm:presLayoutVars>
          <dgm:chMax val="7"/>
          <dgm:chPref val="7"/>
          <dgm:dir/>
        </dgm:presLayoutVars>
      </dgm:prSet>
      <dgm:spPr/>
      <dgm:t>
        <a:bodyPr/>
        <a:lstStyle/>
        <a:p>
          <a:endParaRPr lang="zh-CN" altLang="en-US"/>
        </a:p>
      </dgm:t>
    </dgm:pt>
    <dgm:pt modelId="{3D10A620-BCDC-4458-B782-9B33F261E243}" type="pres">
      <dgm:prSet presAssocID="{DC444D87-149C-47A2-A122-8F99281AA644}" presName="Name1" presStyleCnt="0"/>
      <dgm:spPr/>
    </dgm:pt>
    <dgm:pt modelId="{C03F4447-F685-44D5-AFC4-955633B5CE52}" type="pres">
      <dgm:prSet presAssocID="{DC444D87-149C-47A2-A122-8F99281AA644}" presName="cycle" presStyleCnt="0"/>
      <dgm:spPr/>
    </dgm:pt>
    <dgm:pt modelId="{1208471B-9A0E-4A74-B5B8-79FAD730C164}" type="pres">
      <dgm:prSet presAssocID="{DC444D87-149C-47A2-A122-8F99281AA644}" presName="srcNode" presStyleLbl="node1" presStyleIdx="0" presStyleCnt="3"/>
      <dgm:spPr/>
    </dgm:pt>
    <dgm:pt modelId="{2015B8AC-B225-42AA-9B56-816C7AD336BA}" type="pres">
      <dgm:prSet presAssocID="{DC444D87-149C-47A2-A122-8F99281AA644}" presName="conn" presStyleLbl="parChTrans1D2" presStyleIdx="0" presStyleCnt="1"/>
      <dgm:spPr/>
      <dgm:t>
        <a:bodyPr/>
        <a:lstStyle/>
        <a:p>
          <a:endParaRPr lang="zh-CN" altLang="en-US"/>
        </a:p>
      </dgm:t>
    </dgm:pt>
    <dgm:pt modelId="{DFC70CA4-D02E-4786-84C0-E406683D0860}" type="pres">
      <dgm:prSet presAssocID="{DC444D87-149C-47A2-A122-8F99281AA644}" presName="extraNode" presStyleLbl="node1" presStyleIdx="0" presStyleCnt="3"/>
      <dgm:spPr/>
    </dgm:pt>
    <dgm:pt modelId="{73021C2F-2067-4F3F-9B34-E9F0B879981C}" type="pres">
      <dgm:prSet presAssocID="{DC444D87-149C-47A2-A122-8F99281AA644}" presName="dstNode" presStyleLbl="node1" presStyleIdx="0" presStyleCnt="3"/>
      <dgm:spPr/>
    </dgm:pt>
    <dgm:pt modelId="{8C3A9F48-A7F8-46C9-891E-3AF2602D76FA}" type="pres">
      <dgm:prSet presAssocID="{B2D40C8D-CEBC-47AE-93F4-B8137F4D8379}" presName="text_1" presStyleLbl="node1" presStyleIdx="0" presStyleCnt="3">
        <dgm:presLayoutVars>
          <dgm:bulletEnabled val="1"/>
        </dgm:presLayoutVars>
      </dgm:prSet>
      <dgm:spPr/>
      <dgm:t>
        <a:bodyPr/>
        <a:lstStyle/>
        <a:p>
          <a:endParaRPr lang="zh-CN" altLang="en-US"/>
        </a:p>
      </dgm:t>
    </dgm:pt>
    <dgm:pt modelId="{46F7A77A-9795-4E64-89BA-25556EF396FC}" type="pres">
      <dgm:prSet presAssocID="{B2D40C8D-CEBC-47AE-93F4-B8137F4D8379}" presName="accent_1" presStyleCnt="0"/>
      <dgm:spPr/>
    </dgm:pt>
    <dgm:pt modelId="{7FDB70DC-82D9-4125-BCCB-503931429073}" type="pres">
      <dgm:prSet presAssocID="{B2D40C8D-CEBC-47AE-93F4-B8137F4D8379}" presName="accentRepeatNode" presStyleLbl="solidFgAcc1" presStyleIdx="0" presStyleCnt="3"/>
      <dgm:spPr/>
    </dgm:pt>
    <dgm:pt modelId="{7B822BB6-8589-41F2-965C-56AD4B4C1C5C}" type="pres">
      <dgm:prSet presAssocID="{EF7D38E9-E64C-4F3E-BC45-555DD816417D}" presName="text_2" presStyleLbl="node1" presStyleIdx="1" presStyleCnt="3">
        <dgm:presLayoutVars>
          <dgm:bulletEnabled val="1"/>
        </dgm:presLayoutVars>
      </dgm:prSet>
      <dgm:spPr/>
      <dgm:t>
        <a:bodyPr/>
        <a:lstStyle/>
        <a:p>
          <a:endParaRPr lang="zh-CN" altLang="en-US"/>
        </a:p>
      </dgm:t>
    </dgm:pt>
    <dgm:pt modelId="{055F9041-1D0F-44A8-B6A1-0E647FE3F422}" type="pres">
      <dgm:prSet presAssocID="{EF7D38E9-E64C-4F3E-BC45-555DD816417D}" presName="accent_2" presStyleCnt="0"/>
      <dgm:spPr/>
    </dgm:pt>
    <dgm:pt modelId="{12101BFC-A24B-4D08-9833-018873552882}" type="pres">
      <dgm:prSet presAssocID="{EF7D38E9-E64C-4F3E-BC45-555DD816417D}" presName="accentRepeatNode" presStyleLbl="solidFgAcc1" presStyleIdx="1" presStyleCnt="3"/>
      <dgm:spPr/>
    </dgm:pt>
    <dgm:pt modelId="{CFE79652-C6D5-4B8A-AA41-1D5B456F3374}" type="pres">
      <dgm:prSet presAssocID="{CFA69A35-5869-4408-B894-7ED472A846A7}" presName="text_3" presStyleLbl="node1" presStyleIdx="2" presStyleCnt="3">
        <dgm:presLayoutVars>
          <dgm:bulletEnabled val="1"/>
        </dgm:presLayoutVars>
      </dgm:prSet>
      <dgm:spPr/>
      <dgm:t>
        <a:bodyPr/>
        <a:lstStyle/>
        <a:p>
          <a:endParaRPr lang="zh-CN" altLang="en-US"/>
        </a:p>
      </dgm:t>
    </dgm:pt>
    <dgm:pt modelId="{6204431B-76C1-4DDE-8715-1635758B8685}" type="pres">
      <dgm:prSet presAssocID="{CFA69A35-5869-4408-B894-7ED472A846A7}" presName="accent_3" presStyleCnt="0"/>
      <dgm:spPr/>
    </dgm:pt>
    <dgm:pt modelId="{6BAA9AAB-1F6D-4300-9F4F-5A79B03A8534}" type="pres">
      <dgm:prSet presAssocID="{CFA69A35-5869-4408-B894-7ED472A846A7}" presName="accentRepeatNode" presStyleLbl="solidFgAcc1" presStyleIdx="2" presStyleCnt="3"/>
      <dgm:spPr/>
    </dgm:pt>
  </dgm:ptLst>
  <dgm:cxnLst>
    <dgm:cxn modelId="{53069C8E-C4C7-4D14-864C-280E64BBDA5E}" srcId="{DC444D87-149C-47A2-A122-8F99281AA644}" destId="{EF7D38E9-E64C-4F3E-BC45-555DD816417D}" srcOrd="1" destOrd="0" parTransId="{862DB7BE-15F5-48CD-A7F2-E68F32FA1F24}" sibTransId="{F186C5C2-051E-44D5-9FD4-36B829F31C58}"/>
    <dgm:cxn modelId="{EC895A41-FF04-43B3-9D93-F6FC4221919C}" type="presOf" srcId="{DC444D87-149C-47A2-A122-8F99281AA644}" destId="{D6029952-EB2E-402F-A7D6-91FD74AE9A92}" srcOrd="0" destOrd="0" presId="urn:microsoft.com/office/officeart/2008/layout/VerticalCurvedList"/>
    <dgm:cxn modelId="{361DCC90-11F6-44B0-8B84-3FF4973BEC8B}" type="presOf" srcId="{EF7D38E9-E64C-4F3E-BC45-555DD816417D}" destId="{7B822BB6-8589-41F2-965C-56AD4B4C1C5C}" srcOrd="0" destOrd="0" presId="urn:microsoft.com/office/officeart/2008/layout/VerticalCurvedList"/>
    <dgm:cxn modelId="{C7A82951-AE4A-4729-9D09-C6649E505787}" type="presOf" srcId="{66BDC42E-04C9-4335-95D4-A69EE5052FC3}" destId="{2015B8AC-B225-42AA-9B56-816C7AD336BA}" srcOrd="0" destOrd="0" presId="urn:microsoft.com/office/officeart/2008/layout/VerticalCurvedList"/>
    <dgm:cxn modelId="{2D6FFC3B-A2DD-4257-952C-A8ED46B6AB8D}" srcId="{DC444D87-149C-47A2-A122-8F99281AA644}" destId="{B2D40C8D-CEBC-47AE-93F4-B8137F4D8379}" srcOrd="0" destOrd="0" parTransId="{608CA3D8-10E5-478B-BA64-BF660764BEFC}" sibTransId="{66BDC42E-04C9-4335-95D4-A69EE5052FC3}"/>
    <dgm:cxn modelId="{EFEA191E-56A7-4E71-92CF-13946910AAC2}" type="presOf" srcId="{CFA69A35-5869-4408-B894-7ED472A846A7}" destId="{CFE79652-C6D5-4B8A-AA41-1D5B456F3374}" srcOrd="0" destOrd="0" presId="urn:microsoft.com/office/officeart/2008/layout/VerticalCurvedList"/>
    <dgm:cxn modelId="{DCA1636A-F8FF-4549-B94D-88F5C3D77F92}" srcId="{DC444D87-149C-47A2-A122-8F99281AA644}" destId="{CFA69A35-5869-4408-B894-7ED472A846A7}" srcOrd="2" destOrd="0" parTransId="{9360A68D-03BA-431A-9311-27159D7BE4A3}" sibTransId="{B69BB276-38D3-4A91-A279-EC45B357C610}"/>
    <dgm:cxn modelId="{551BC615-D942-4305-B02C-7324C73339D3}" type="presOf" srcId="{B2D40C8D-CEBC-47AE-93F4-B8137F4D8379}" destId="{8C3A9F48-A7F8-46C9-891E-3AF2602D76FA}" srcOrd="0" destOrd="0" presId="urn:microsoft.com/office/officeart/2008/layout/VerticalCurvedList"/>
    <dgm:cxn modelId="{DEF36F8E-93E0-4B55-ACAE-5E4C19228D88}" type="presParOf" srcId="{D6029952-EB2E-402F-A7D6-91FD74AE9A92}" destId="{3D10A620-BCDC-4458-B782-9B33F261E243}" srcOrd="0" destOrd="0" presId="urn:microsoft.com/office/officeart/2008/layout/VerticalCurvedList"/>
    <dgm:cxn modelId="{9DF73078-9B2F-434B-A204-A5F366C1F3F9}" type="presParOf" srcId="{3D10A620-BCDC-4458-B782-9B33F261E243}" destId="{C03F4447-F685-44D5-AFC4-955633B5CE52}" srcOrd="0" destOrd="0" presId="urn:microsoft.com/office/officeart/2008/layout/VerticalCurvedList"/>
    <dgm:cxn modelId="{E2CD2062-6250-4156-9A5C-D576F722A67F}" type="presParOf" srcId="{C03F4447-F685-44D5-AFC4-955633B5CE52}" destId="{1208471B-9A0E-4A74-B5B8-79FAD730C164}" srcOrd="0" destOrd="0" presId="urn:microsoft.com/office/officeart/2008/layout/VerticalCurvedList"/>
    <dgm:cxn modelId="{15852C1C-ED6D-4870-8C38-7DB779C49A27}" type="presParOf" srcId="{C03F4447-F685-44D5-AFC4-955633B5CE52}" destId="{2015B8AC-B225-42AA-9B56-816C7AD336BA}" srcOrd="1" destOrd="0" presId="urn:microsoft.com/office/officeart/2008/layout/VerticalCurvedList"/>
    <dgm:cxn modelId="{0AF5ECB4-DD99-4DA2-A8CD-B68A9726C76F}" type="presParOf" srcId="{C03F4447-F685-44D5-AFC4-955633B5CE52}" destId="{DFC70CA4-D02E-4786-84C0-E406683D0860}" srcOrd="2" destOrd="0" presId="urn:microsoft.com/office/officeart/2008/layout/VerticalCurvedList"/>
    <dgm:cxn modelId="{5D7E5EB4-D0C9-49F9-9B6F-0F4B80CB2D71}" type="presParOf" srcId="{C03F4447-F685-44D5-AFC4-955633B5CE52}" destId="{73021C2F-2067-4F3F-9B34-E9F0B879981C}" srcOrd="3" destOrd="0" presId="urn:microsoft.com/office/officeart/2008/layout/VerticalCurvedList"/>
    <dgm:cxn modelId="{EDCF8B2D-D967-4EA7-BB48-DECDA043E2C2}" type="presParOf" srcId="{3D10A620-BCDC-4458-B782-9B33F261E243}" destId="{8C3A9F48-A7F8-46C9-891E-3AF2602D76FA}" srcOrd="1" destOrd="0" presId="urn:microsoft.com/office/officeart/2008/layout/VerticalCurvedList"/>
    <dgm:cxn modelId="{76F1E66C-81C8-440D-B0BE-01E552F714F2}" type="presParOf" srcId="{3D10A620-BCDC-4458-B782-9B33F261E243}" destId="{46F7A77A-9795-4E64-89BA-25556EF396FC}" srcOrd="2" destOrd="0" presId="urn:microsoft.com/office/officeart/2008/layout/VerticalCurvedList"/>
    <dgm:cxn modelId="{DCF46695-C23A-40E7-849B-A44B6F90D9A1}" type="presParOf" srcId="{46F7A77A-9795-4E64-89BA-25556EF396FC}" destId="{7FDB70DC-82D9-4125-BCCB-503931429073}" srcOrd="0" destOrd="0" presId="urn:microsoft.com/office/officeart/2008/layout/VerticalCurvedList"/>
    <dgm:cxn modelId="{B47710EA-67A1-4EEA-9CDC-42294027B151}" type="presParOf" srcId="{3D10A620-BCDC-4458-B782-9B33F261E243}" destId="{7B822BB6-8589-41F2-965C-56AD4B4C1C5C}" srcOrd="3" destOrd="0" presId="urn:microsoft.com/office/officeart/2008/layout/VerticalCurvedList"/>
    <dgm:cxn modelId="{48443E51-918D-467A-8A43-8115470B6A23}" type="presParOf" srcId="{3D10A620-BCDC-4458-B782-9B33F261E243}" destId="{055F9041-1D0F-44A8-B6A1-0E647FE3F422}" srcOrd="4" destOrd="0" presId="urn:microsoft.com/office/officeart/2008/layout/VerticalCurvedList"/>
    <dgm:cxn modelId="{E1E8B23E-CF4F-407F-9DC0-B65D7C962F48}" type="presParOf" srcId="{055F9041-1D0F-44A8-B6A1-0E647FE3F422}" destId="{12101BFC-A24B-4D08-9833-018873552882}" srcOrd="0" destOrd="0" presId="urn:microsoft.com/office/officeart/2008/layout/VerticalCurvedList"/>
    <dgm:cxn modelId="{63603361-07D3-46BC-AC83-648ACC23208C}" type="presParOf" srcId="{3D10A620-BCDC-4458-B782-9B33F261E243}" destId="{CFE79652-C6D5-4B8A-AA41-1D5B456F3374}" srcOrd="5" destOrd="0" presId="urn:microsoft.com/office/officeart/2008/layout/VerticalCurvedList"/>
    <dgm:cxn modelId="{AEBBC897-A3B8-48CE-B30C-F247230ABA7E}" type="presParOf" srcId="{3D10A620-BCDC-4458-B782-9B33F261E243}" destId="{6204431B-76C1-4DDE-8715-1635758B8685}" srcOrd="6" destOrd="0" presId="urn:microsoft.com/office/officeart/2008/layout/VerticalCurvedList"/>
    <dgm:cxn modelId="{B2EFB47E-27DB-469A-AE8D-F6405AC032B0}" type="presParOf" srcId="{6204431B-76C1-4DDE-8715-1635758B8685}" destId="{6BAA9AAB-1F6D-4300-9F4F-5A79B03A853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15B8AC-B225-42AA-9B56-816C7AD336BA}">
      <dsp:nvSpPr>
        <dsp:cNvPr id="0" name=""/>
        <dsp:cNvSpPr/>
      </dsp:nvSpPr>
      <dsp:spPr>
        <a:xfrm>
          <a:off x="-4038471" y="-619901"/>
          <a:ext cx="4812489" cy="4812489"/>
        </a:xfrm>
        <a:prstGeom prst="blockArc">
          <a:avLst>
            <a:gd name="adj1" fmla="val 18900000"/>
            <a:gd name="adj2" fmla="val 2700000"/>
            <a:gd name="adj3" fmla="val 449"/>
          </a:avLst>
        </a:pr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C3A9F48-A7F8-46C9-891E-3AF2602D76FA}">
      <dsp:nvSpPr>
        <dsp:cNvPr id="0" name=""/>
        <dsp:cNvSpPr/>
      </dsp:nvSpPr>
      <dsp:spPr>
        <a:xfrm>
          <a:off x="497765" y="357268"/>
          <a:ext cx="6010474" cy="71453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7164" tIns="88900" rIns="88900" bIns="88900" numCol="1" spcCol="1270" anchor="ctr" anchorCtr="0">
          <a:noAutofit/>
        </a:bodyPr>
        <a:lstStyle/>
        <a:p>
          <a:pPr lvl="0" algn="l" defTabSz="1555750">
            <a:lnSpc>
              <a:spcPct val="90000"/>
            </a:lnSpc>
            <a:spcBef>
              <a:spcPct val="0"/>
            </a:spcBef>
            <a:spcAft>
              <a:spcPct val="35000"/>
            </a:spcAft>
          </a:pPr>
          <a:r>
            <a:rPr lang="zh-CN" altLang="en-US" sz="3500" kern="1200"/>
            <a:t>基于最小平方的方法</a:t>
          </a:r>
        </a:p>
      </dsp:txBody>
      <dsp:txXfrm>
        <a:off x="497765" y="357268"/>
        <a:ext cx="6010474" cy="714537"/>
      </dsp:txXfrm>
    </dsp:sp>
    <dsp:sp modelId="{7FDB70DC-82D9-4125-BCCB-503931429073}">
      <dsp:nvSpPr>
        <dsp:cNvPr id="0" name=""/>
        <dsp:cNvSpPr/>
      </dsp:nvSpPr>
      <dsp:spPr>
        <a:xfrm>
          <a:off x="51179" y="267951"/>
          <a:ext cx="893171" cy="893171"/>
        </a:xfrm>
        <a:prstGeom prst="ellipse">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822BB6-8589-41F2-965C-56AD4B4C1C5C}">
      <dsp:nvSpPr>
        <dsp:cNvPr id="0" name=""/>
        <dsp:cNvSpPr/>
      </dsp:nvSpPr>
      <dsp:spPr>
        <a:xfrm>
          <a:off x="757499" y="1429074"/>
          <a:ext cx="5750739" cy="71453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7164" tIns="88900" rIns="88900" bIns="88900" numCol="1" spcCol="1270" anchor="ctr" anchorCtr="0">
          <a:noAutofit/>
        </a:bodyPr>
        <a:lstStyle/>
        <a:p>
          <a:pPr lvl="0" algn="l" defTabSz="1555750">
            <a:lnSpc>
              <a:spcPct val="90000"/>
            </a:lnSpc>
            <a:spcBef>
              <a:spcPct val="0"/>
            </a:spcBef>
            <a:spcAft>
              <a:spcPct val="35000"/>
            </a:spcAft>
          </a:pPr>
          <a:r>
            <a:rPr lang="en-US" altLang="zh-CN" sz="3500" kern="1200"/>
            <a:t>Fisher</a:t>
          </a:r>
          <a:r>
            <a:rPr lang="zh-CN" altLang="en-US" sz="3500" kern="1200"/>
            <a:t>线性判别函数</a:t>
          </a:r>
        </a:p>
      </dsp:txBody>
      <dsp:txXfrm>
        <a:off x="757499" y="1429074"/>
        <a:ext cx="5750739" cy="714537"/>
      </dsp:txXfrm>
    </dsp:sp>
    <dsp:sp modelId="{12101BFC-A24B-4D08-9833-018873552882}">
      <dsp:nvSpPr>
        <dsp:cNvPr id="0" name=""/>
        <dsp:cNvSpPr/>
      </dsp:nvSpPr>
      <dsp:spPr>
        <a:xfrm>
          <a:off x="310913" y="1339757"/>
          <a:ext cx="893171" cy="893171"/>
        </a:xfrm>
        <a:prstGeom prst="ellipse">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E79652-C6D5-4B8A-AA41-1D5B456F3374}">
      <dsp:nvSpPr>
        <dsp:cNvPr id="0" name=""/>
        <dsp:cNvSpPr/>
      </dsp:nvSpPr>
      <dsp:spPr>
        <a:xfrm>
          <a:off x="497765" y="2500880"/>
          <a:ext cx="6010474" cy="71453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7164" tIns="88900" rIns="88900" bIns="88900" numCol="1" spcCol="1270" anchor="ctr" anchorCtr="0">
          <a:noAutofit/>
        </a:bodyPr>
        <a:lstStyle/>
        <a:p>
          <a:pPr lvl="0" algn="l" defTabSz="1555750">
            <a:lnSpc>
              <a:spcPct val="90000"/>
            </a:lnSpc>
            <a:spcBef>
              <a:spcPct val="0"/>
            </a:spcBef>
            <a:spcAft>
              <a:spcPct val="35000"/>
            </a:spcAft>
          </a:pPr>
          <a:r>
            <a:rPr lang="zh-CN" altLang="en-US" sz="3500" kern="1200"/>
            <a:t>感知器算法</a:t>
          </a:r>
        </a:p>
      </dsp:txBody>
      <dsp:txXfrm>
        <a:off x="497765" y="2500880"/>
        <a:ext cx="6010474" cy="714537"/>
      </dsp:txXfrm>
    </dsp:sp>
    <dsp:sp modelId="{6BAA9AAB-1F6D-4300-9F4F-5A79B03A8534}">
      <dsp:nvSpPr>
        <dsp:cNvPr id="0" name=""/>
        <dsp:cNvSpPr/>
      </dsp:nvSpPr>
      <dsp:spPr>
        <a:xfrm>
          <a:off x="51179" y="2411563"/>
          <a:ext cx="893171" cy="893171"/>
        </a:xfrm>
        <a:prstGeom prst="ellipse">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B6769D-3EB3-47A8-9343-99B7E44F36FD}" type="datetimeFigureOut">
              <a:rPr lang="zh-CN" altLang="en-US" smtClean="0"/>
              <a:t>2019/3/9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3622FA-3BAB-48D4-A8EE-73B18B544E30}" type="slidenum">
              <a:rPr lang="zh-CN" altLang="en-US" smtClean="0"/>
              <a:t>‹#›</a:t>
            </a:fld>
            <a:endParaRPr lang="zh-CN" altLang="en-US"/>
          </a:p>
        </p:txBody>
      </p:sp>
    </p:spTree>
    <p:extLst>
      <p:ext uri="{BB962C8B-B14F-4D97-AF65-F5344CB8AC3E}">
        <p14:creationId xmlns:p14="http://schemas.microsoft.com/office/powerpoint/2010/main" val="290697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3622FA-3BAB-48D4-A8EE-73B18B544E30}" type="slidenum">
              <a:rPr lang="zh-CN" altLang="en-US" smtClean="0"/>
              <a:t>1</a:t>
            </a:fld>
            <a:endParaRPr lang="zh-CN" altLang="en-US"/>
          </a:p>
        </p:txBody>
      </p:sp>
    </p:spTree>
    <p:extLst>
      <p:ext uri="{BB962C8B-B14F-4D97-AF65-F5344CB8AC3E}">
        <p14:creationId xmlns:p14="http://schemas.microsoft.com/office/powerpoint/2010/main" val="2676915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左图给出了来⾃两个类别的数据，⽤红⾊叉形和蓝⾊圆圈表⽰。同时给出的还有通过最⼩平⽅⽅</a:t>
            </a:r>
          </a:p>
          <a:p>
            <a:r>
              <a:rPr lang="zh-CN" altLang="en-US"/>
              <a:t>法找到的决策边界（洋红⾊曲线）以及 </a:t>
            </a:r>
            <a:r>
              <a:rPr lang="en-US" altLang="zh-CN"/>
              <a:t>logistic </a:t>
            </a:r>
            <a:r>
              <a:rPr lang="zh-CN" altLang="en-US"/>
              <a:t>回归模型给出的决策边界（绿⾊曲线），</a:t>
            </a:r>
            <a:endParaRPr lang="en-US" altLang="zh-CN"/>
          </a:p>
          <a:p>
            <a:endParaRPr lang="en-US" altLang="zh-CN"/>
          </a:p>
          <a:p>
            <a:r>
              <a:rPr lang="zh-CN" altLang="en-US"/>
              <a:t>右图给出了当额外的数据点被添加到左图的底部之后得到的结果，</a:t>
            </a:r>
            <a:endParaRPr lang="en-US" altLang="zh-CN"/>
          </a:p>
          <a:p>
            <a:endParaRPr lang="en-US" altLang="zh-CN"/>
          </a:p>
          <a:p>
            <a:r>
              <a:rPr lang="zh-CN" altLang="en-US"/>
              <a:t>这表明最⼩平⽅⽅法对于异常</a:t>
            </a:r>
          </a:p>
          <a:p>
            <a:r>
              <a:rPr lang="zh-CN" altLang="en-US"/>
              <a:t>点很敏感，这与 </a:t>
            </a:r>
            <a:r>
              <a:rPr lang="en-US" altLang="zh-CN"/>
              <a:t>logistic </a:t>
            </a:r>
            <a:r>
              <a:rPr lang="zh-CN" altLang="en-US"/>
              <a:t>回归不同。</a:t>
            </a:r>
          </a:p>
        </p:txBody>
      </p:sp>
      <p:sp>
        <p:nvSpPr>
          <p:cNvPr id="4" name="灯片编号占位符 3"/>
          <p:cNvSpPr>
            <a:spLocks noGrp="1"/>
          </p:cNvSpPr>
          <p:nvPr>
            <p:ph type="sldNum" sz="quarter" idx="10"/>
          </p:nvPr>
        </p:nvSpPr>
        <p:spPr/>
        <p:txBody>
          <a:bodyPr/>
          <a:lstStyle/>
          <a:p>
            <a:fld id="{DC3622FA-3BAB-48D4-A8EE-73B18B544E30}" type="slidenum">
              <a:rPr lang="zh-CN" altLang="en-US" smtClean="0"/>
              <a:t>17</a:t>
            </a:fld>
            <a:endParaRPr lang="zh-CN" altLang="en-US"/>
          </a:p>
        </p:txBody>
      </p:sp>
    </p:spTree>
    <p:extLst>
      <p:ext uri="{BB962C8B-B14F-4D97-AF65-F5344CB8AC3E}">
        <p14:creationId xmlns:p14="http://schemas.microsoft.com/office/powerpoint/2010/main" val="438023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最⼩平⽅⽅法的失败并不让我们感觉惊讶。，最⼩平⽅⽅法对应于⾼斯条件分布假</a:t>
            </a:r>
          </a:p>
          <a:p>
            <a:r>
              <a:rPr lang="zh-CN" altLang="en-US"/>
              <a:t>设下的最⼤似然法，⽽⼆值⽬标向量的概率分布显然不是⾼斯分布。通过使⽤更恰当的概率模</a:t>
            </a:r>
          </a:p>
          <a:p>
            <a:r>
              <a:rPr lang="zh-CN" altLang="en-US"/>
              <a:t>型，我们会得到性质⽐最⼩平⽅⽅法更好的分类⽅法。</a:t>
            </a:r>
            <a:r>
              <a:rPr lang="zh-CN" altLang="en-US" smtClean="0"/>
              <a:t>参考</a:t>
            </a:r>
            <a:r>
              <a:rPr lang="en-US" altLang="zh-CN" smtClean="0"/>
              <a:t>https://blog.csdn.net/u010462995/article/details/70847146</a:t>
            </a:r>
            <a:r>
              <a:rPr lang="zh-CN" altLang="en-US" smtClean="0"/>
              <a:t>和</a:t>
            </a:r>
            <a:r>
              <a:rPr lang="en-US" altLang="zh-CN" smtClean="0"/>
              <a:t>https://blog.csdn.net/u013524655/article/details/40901415</a:t>
            </a:r>
          </a:p>
          <a:p>
            <a:r>
              <a:rPr lang="zh-CN" altLang="en-US" sz="1200" b="0" i="0" kern="1200" smtClean="0">
                <a:solidFill>
                  <a:schemeClr val="tx1"/>
                </a:solidFill>
                <a:effectLst/>
                <a:latin typeface="+mn-lt"/>
                <a:ea typeface="+mn-ea"/>
                <a:cs typeface="+mn-cs"/>
              </a:rPr>
              <a:t>若本身样本不符合正态分布或不近似服从正态分布，则要采用其他的拟合方法，比如对于服从二项式分布的样本数据，可以采用</a:t>
            </a:r>
            <a:r>
              <a:rPr lang="en-US" altLang="zh-CN" sz="1200" b="0" i="0" kern="1200" smtClean="0">
                <a:solidFill>
                  <a:schemeClr val="tx1"/>
                </a:solidFill>
                <a:effectLst/>
                <a:latin typeface="+mn-lt"/>
                <a:ea typeface="+mn-ea"/>
                <a:cs typeface="+mn-cs"/>
              </a:rPr>
              <a:t>logistics</a:t>
            </a:r>
            <a:r>
              <a:rPr lang="zh-CN" altLang="en-US" sz="1200" b="0" i="0" kern="1200" smtClean="0">
                <a:solidFill>
                  <a:schemeClr val="tx1"/>
                </a:solidFill>
                <a:effectLst/>
                <a:latin typeface="+mn-lt"/>
                <a:ea typeface="+mn-ea"/>
                <a:cs typeface="+mn-cs"/>
              </a:rPr>
              <a:t>线性回归。</a:t>
            </a:r>
            <a:endParaRPr lang="zh-CN" altLang="en-US"/>
          </a:p>
        </p:txBody>
      </p:sp>
      <p:sp>
        <p:nvSpPr>
          <p:cNvPr id="4" name="灯片编号占位符 3"/>
          <p:cNvSpPr>
            <a:spLocks noGrp="1"/>
          </p:cNvSpPr>
          <p:nvPr>
            <p:ph type="sldNum" sz="quarter" idx="10"/>
          </p:nvPr>
        </p:nvSpPr>
        <p:spPr/>
        <p:txBody>
          <a:bodyPr/>
          <a:lstStyle/>
          <a:p>
            <a:fld id="{DC3622FA-3BAB-48D4-A8EE-73B18B544E30}" type="slidenum">
              <a:rPr lang="zh-CN" altLang="en-US" smtClean="0"/>
              <a:t>18</a:t>
            </a:fld>
            <a:endParaRPr lang="zh-CN" altLang="en-US"/>
          </a:p>
        </p:txBody>
      </p:sp>
    </p:spTree>
    <p:extLst>
      <p:ext uri="{BB962C8B-B14F-4D97-AF65-F5344CB8AC3E}">
        <p14:creationId xmlns:p14="http://schemas.microsoft.com/office/powerpoint/2010/main" val="3749045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X</a:t>
            </a:r>
            <a:r>
              <a:rPr lang="zh-CN" altLang="en-US"/>
              <a:t>和</a:t>
            </a:r>
            <a:r>
              <a:rPr lang="en-US" altLang="zh-CN"/>
              <a:t>w</a:t>
            </a:r>
            <a:r>
              <a:rPr lang="zh-CN" altLang="en-US"/>
              <a:t>都是</a:t>
            </a:r>
            <a:r>
              <a:rPr lang="en-US" altLang="zh-CN"/>
              <a:t>n×1</a:t>
            </a:r>
            <a:r>
              <a:rPr lang="zh-CN" altLang="en-US"/>
              <a:t>的列向量</a:t>
            </a:r>
          </a:p>
        </p:txBody>
      </p:sp>
      <p:sp>
        <p:nvSpPr>
          <p:cNvPr id="4" name="灯片编号占位符 3"/>
          <p:cNvSpPr>
            <a:spLocks noGrp="1"/>
          </p:cNvSpPr>
          <p:nvPr>
            <p:ph type="sldNum" sz="quarter" idx="10"/>
          </p:nvPr>
        </p:nvSpPr>
        <p:spPr/>
        <p:txBody>
          <a:bodyPr/>
          <a:lstStyle/>
          <a:p>
            <a:fld id="{DC3622FA-3BAB-48D4-A8EE-73B18B544E30}" type="slidenum">
              <a:rPr lang="zh-CN" altLang="en-US" smtClean="0"/>
              <a:t>20</a:t>
            </a:fld>
            <a:endParaRPr lang="zh-CN" altLang="en-US"/>
          </a:p>
        </p:txBody>
      </p:sp>
    </p:spTree>
    <p:extLst>
      <p:ext uri="{BB962C8B-B14F-4D97-AF65-F5344CB8AC3E}">
        <p14:creationId xmlns:p14="http://schemas.microsoft.com/office/powerpoint/2010/main" val="3714873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通常来说，向⼀维投影会造成相当多的信息丢</a:t>
            </a:r>
          </a:p>
          <a:p>
            <a:r>
              <a:rPr lang="zh-CN" altLang="en-US"/>
              <a:t>失，因此在原始的 </a:t>
            </a:r>
            <a:r>
              <a:rPr lang="en-US" altLang="zh-CN"/>
              <a:t>D </a:t>
            </a:r>
            <a:r>
              <a:rPr lang="zh-CN" altLang="en-US"/>
              <a:t>维空间能够完美地分离开的样本可能在⼀维空间中会相互重叠。但是，通</a:t>
            </a:r>
          </a:p>
          <a:p>
            <a:r>
              <a:rPr lang="zh-CN" altLang="en-US"/>
              <a:t>过调整权向量 </a:t>
            </a:r>
            <a:r>
              <a:rPr lang="en-US" altLang="zh-CN"/>
              <a:t>w </a:t>
            </a:r>
            <a:r>
              <a:rPr lang="zh-CN" altLang="en-US"/>
              <a:t>，我们可以选择一个较好的投影方式</a:t>
            </a:r>
          </a:p>
        </p:txBody>
      </p:sp>
      <p:sp>
        <p:nvSpPr>
          <p:cNvPr id="4" name="灯片编号占位符 3"/>
          <p:cNvSpPr>
            <a:spLocks noGrp="1"/>
          </p:cNvSpPr>
          <p:nvPr>
            <p:ph type="sldNum" sz="quarter" idx="10"/>
          </p:nvPr>
        </p:nvSpPr>
        <p:spPr/>
        <p:txBody>
          <a:bodyPr/>
          <a:lstStyle/>
          <a:p>
            <a:fld id="{DC3622FA-3BAB-48D4-A8EE-73B18B544E30}" type="slidenum">
              <a:rPr lang="zh-CN" altLang="en-US" smtClean="0"/>
              <a:t>21</a:t>
            </a:fld>
            <a:endParaRPr lang="zh-CN" altLang="en-US"/>
          </a:p>
        </p:txBody>
      </p:sp>
    </p:spTree>
    <p:extLst>
      <p:ext uri="{BB962C8B-B14F-4D97-AF65-F5344CB8AC3E}">
        <p14:creationId xmlns:p14="http://schemas.microsoft.com/office/powerpoint/2010/main" val="2222137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变量定义在投影后的空间</a:t>
            </a:r>
            <a:endParaRPr lang="en-US" altLang="zh-CN" smtClean="0"/>
          </a:p>
          <a:p>
            <a:r>
              <a:rPr lang="zh-CN" altLang="en-US" smtClean="0"/>
              <a:t>吧向量形式代入</a:t>
            </a:r>
            <a:r>
              <a:rPr lang="en-US" altLang="zh-CN" smtClean="0"/>
              <a:t>J</a:t>
            </a:r>
            <a:r>
              <a:rPr lang="zh-CN" altLang="en-US" smtClean="0"/>
              <a:t>中，就得到了下一页</a:t>
            </a:r>
            <a:r>
              <a:rPr lang="en-US" altLang="zh-CN" smtClean="0"/>
              <a:t>ppt</a:t>
            </a:r>
            <a:r>
              <a:rPr lang="zh-CN" altLang="en-US" smtClean="0"/>
              <a:t>的内容</a:t>
            </a:r>
            <a:endParaRPr lang="en-US" altLang="zh-CN" smtClean="0"/>
          </a:p>
          <a:p>
            <a:endParaRPr lang="zh-CN" altLang="en-US"/>
          </a:p>
        </p:txBody>
      </p:sp>
      <p:sp>
        <p:nvSpPr>
          <p:cNvPr id="4" name="灯片编号占位符 3"/>
          <p:cNvSpPr>
            <a:spLocks noGrp="1"/>
          </p:cNvSpPr>
          <p:nvPr>
            <p:ph type="sldNum" sz="quarter" idx="10"/>
          </p:nvPr>
        </p:nvSpPr>
        <p:spPr/>
        <p:txBody>
          <a:bodyPr/>
          <a:lstStyle/>
          <a:p>
            <a:fld id="{DC3622FA-3BAB-48D4-A8EE-73B18B544E30}" type="slidenum">
              <a:rPr lang="zh-CN" altLang="en-US" smtClean="0"/>
              <a:t>22</a:t>
            </a:fld>
            <a:endParaRPr lang="zh-CN" altLang="en-US"/>
          </a:p>
        </p:txBody>
      </p:sp>
    </p:spTree>
    <p:extLst>
      <p:ext uri="{BB962C8B-B14F-4D97-AF65-F5344CB8AC3E}">
        <p14:creationId xmlns:p14="http://schemas.microsoft.com/office/powerpoint/2010/main" val="4242377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变量定义在原始输入空间的，所以有</a:t>
            </a:r>
            <a:r>
              <a:rPr lang="en-US" altLang="zh-CN" smtClean="0"/>
              <a:t>W</a:t>
            </a:r>
            <a:r>
              <a:rPr lang="zh-CN" altLang="en-US" smtClean="0"/>
              <a:t>将其转到输出空间</a:t>
            </a:r>
            <a:endParaRPr lang="zh-CN" altLang="en-US"/>
          </a:p>
        </p:txBody>
      </p:sp>
      <p:sp>
        <p:nvSpPr>
          <p:cNvPr id="4" name="灯片编号占位符 3"/>
          <p:cNvSpPr>
            <a:spLocks noGrp="1"/>
          </p:cNvSpPr>
          <p:nvPr>
            <p:ph type="sldNum" sz="quarter" idx="10"/>
          </p:nvPr>
        </p:nvSpPr>
        <p:spPr/>
        <p:txBody>
          <a:bodyPr/>
          <a:lstStyle/>
          <a:p>
            <a:fld id="{DC3622FA-3BAB-48D4-A8EE-73B18B544E30}" type="slidenum">
              <a:rPr lang="zh-CN" altLang="en-US" smtClean="0"/>
              <a:t>23</a:t>
            </a:fld>
            <a:endParaRPr lang="zh-CN" altLang="en-US"/>
          </a:p>
        </p:txBody>
      </p:sp>
    </p:spTree>
    <p:extLst>
      <p:ext uri="{BB962C8B-B14F-4D97-AF65-F5344CB8AC3E}">
        <p14:creationId xmlns:p14="http://schemas.microsoft.com/office/powerpoint/2010/main" val="32842660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因为</a:t>
            </a:r>
            <a:r>
              <a:rPr lang="en-US" altLang="zh-CN"/>
              <a:t>J(W)</a:t>
            </a:r>
            <a:r>
              <a:rPr lang="zh-CN" altLang="en-US"/>
              <a:t>函数的分子分母都有</a:t>
            </a:r>
            <a:r>
              <a:rPr lang="en-US" altLang="zh-CN"/>
              <a:t>w</a:t>
            </a:r>
            <a:r>
              <a:rPr lang="zh-CN" altLang="en-US"/>
              <a:t>转置和</a:t>
            </a:r>
            <a:r>
              <a:rPr lang="en-US" altLang="zh-CN"/>
              <a:t>w</a:t>
            </a:r>
            <a:r>
              <a:rPr lang="zh-CN" altLang="en-US"/>
              <a:t>，所以即使</a:t>
            </a:r>
            <a:r>
              <a:rPr lang="en-US" altLang="zh-CN"/>
              <a:t>w</a:t>
            </a:r>
            <a:r>
              <a:rPr lang="zh-CN" altLang="en-US"/>
              <a:t>乘以某个常数，分子分母就会互相约掉，不改变</a:t>
            </a:r>
            <a:r>
              <a:rPr lang="en-US" altLang="zh-CN"/>
              <a:t>J</a:t>
            </a:r>
            <a:r>
              <a:rPr lang="zh-CN" altLang="en-US"/>
              <a:t>的值，所以在求</a:t>
            </a:r>
            <a:r>
              <a:rPr lang="en-US" altLang="zh-CN"/>
              <a:t>w</a:t>
            </a:r>
            <a:r>
              <a:rPr lang="zh-CN" altLang="en-US"/>
              <a:t>的时候只关注</a:t>
            </a:r>
            <a:r>
              <a:rPr lang="en-US" altLang="zh-CN"/>
              <a:t>w</a:t>
            </a:r>
            <a:r>
              <a:rPr lang="zh-CN" altLang="en-US"/>
              <a:t>的方向，而不关注</a:t>
            </a:r>
            <a:r>
              <a:rPr lang="en-US" altLang="zh-CN"/>
              <a:t>w</a:t>
            </a:r>
            <a:r>
              <a:rPr lang="zh-CN" altLang="en-US"/>
              <a:t>的大小</a:t>
            </a:r>
            <a:endParaRPr lang="en-US" altLang="zh-CN"/>
          </a:p>
          <a:p>
            <a:endParaRPr lang="en-US" altLang="zh-CN"/>
          </a:p>
          <a:p>
            <a:r>
              <a:rPr lang="en-US" altLang="zh-CN"/>
              <a:t>W</a:t>
            </a:r>
            <a:r>
              <a:rPr lang="zh-CN" altLang="en-US"/>
              <a:t>和</a:t>
            </a:r>
            <a:r>
              <a:rPr lang="en-US" altLang="zh-CN"/>
              <a:t>m</a:t>
            </a:r>
            <a:r>
              <a:rPr lang="zh-CN" altLang="en-US"/>
              <a:t>都是</a:t>
            </a:r>
            <a:r>
              <a:rPr lang="en-US" altLang="zh-CN"/>
              <a:t>n×1</a:t>
            </a:r>
            <a:r>
              <a:rPr lang="zh-CN" altLang="en-US"/>
              <a:t>的列向量</a:t>
            </a:r>
          </a:p>
        </p:txBody>
      </p:sp>
      <p:sp>
        <p:nvSpPr>
          <p:cNvPr id="4" name="灯片编号占位符 3"/>
          <p:cNvSpPr>
            <a:spLocks noGrp="1"/>
          </p:cNvSpPr>
          <p:nvPr>
            <p:ph type="sldNum" sz="quarter" idx="10"/>
          </p:nvPr>
        </p:nvSpPr>
        <p:spPr/>
        <p:txBody>
          <a:bodyPr/>
          <a:lstStyle/>
          <a:p>
            <a:fld id="{DC3622FA-3BAB-48D4-A8EE-73B18B544E30}" type="slidenum">
              <a:rPr lang="zh-CN" altLang="en-US" smtClean="0"/>
              <a:t>24</a:t>
            </a:fld>
            <a:endParaRPr lang="zh-CN" altLang="en-US"/>
          </a:p>
        </p:txBody>
      </p:sp>
    </p:spTree>
    <p:extLst>
      <p:ext uri="{BB962C8B-B14F-4D97-AF65-F5344CB8AC3E}">
        <p14:creationId xmlns:p14="http://schemas.microsoft.com/office/powerpoint/2010/main" val="13007860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X</a:t>
            </a:r>
            <a:r>
              <a:rPr lang="zh-CN" altLang="en-US"/>
              <a:t>和</a:t>
            </a:r>
            <a:r>
              <a:rPr lang="en-US" altLang="zh-CN"/>
              <a:t>w</a:t>
            </a:r>
            <a:r>
              <a:rPr lang="zh-CN" altLang="en-US"/>
              <a:t>都是</a:t>
            </a:r>
            <a:r>
              <a:rPr lang="en-US" altLang="zh-CN"/>
              <a:t>n×1</a:t>
            </a:r>
            <a:r>
              <a:rPr lang="zh-CN" altLang="en-US"/>
              <a:t>的</a:t>
            </a:r>
            <a:r>
              <a:rPr lang="zh-CN" altLang="en-US" smtClean="0"/>
              <a:t>列向量</a:t>
            </a:r>
            <a:endParaRPr lang="en-US" altLang="zh-CN" smtClean="0"/>
          </a:p>
          <a:p>
            <a:r>
              <a:rPr lang="zh-CN" altLang="en-US" smtClean="0"/>
              <a:t>这里就相当于把</a:t>
            </a:r>
            <a:r>
              <a:rPr lang="en-US" altLang="zh-CN" smtClean="0"/>
              <a:t>D</a:t>
            </a:r>
            <a:r>
              <a:rPr lang="zh-CN" altLang="en-US" smtClean="0"/>
              <a:t>维输入空间 降维到 </a:t>
            </a:r>
            <a:r>
              <a:rPr lang="en-US" altLang="zh-CN" smtClean="0"/>
              <a:t>D</a:t>
            </a:r>
            <a:r>
              <a:rPr lang="zh-CN" altLang="en-US" smtClean="0"/>
              <a:t>’维度的输出空间</a:t>
            </a:r>
            <a:endParaRPr lang="en-US" altLang="zh-CN" smtClean="0"/>
          </a:p>
          <a:p>
            <a:r>
              <a:rPr lang="en-US" altLang="zh-CN" smtClean="0"/>
              <a:t>X</a:t>
            </a:r>
            <a:r>
              <a:rPr lang="zh-CN" altLang="en-US" smtClean="0"/>
              <a:t>是</a:t>
            </a:r>
            <a:r>
              <a:rPr lang="en-US" altLang="zh-CN" smtClean="0"/>
              <a:t>D*1,W</a:t>
            </a:r>
            <a:r>
              <a:rPr lang="zh-CN" altLang="en-US" smtClean="0"/>
              <a:t>是</a:t>
            </a:r>
            <a:r>
              <a:rPr lang="en-US" altLang="zh-CN" smtClean="0"/>
              <a:t>D*D’,y</a:t>
            </a:r>
            <a:r>
              <a:rPr lang="zh-CN" altLang="en-US" smtClean="0"/>
              <a:t>是</a:t>
            </a:r>
            <a:r>
              <a:rPr lang="en-US" altLang="zh-CN" smtClean="0"/>
              <a:t>D’*1</a:t>
            </a:r>
            <a:endParaRPr lang="zh-CN" altLang="en-US"/>
          </a:p>
        </p:txBody>
      </p:sp>
      <p:sp>
        <p:nvSpPr>
          <p:cNvPr id="4" name="灯片编号占位符 3"/>
          <p:cNvSpPr>
            <a:spLocks noGrp="1"/>
          </p:cNvSpPr>
          <p:nvPr>
            <p:ph type="sldNum" sz="quarter" idx="10"/>
          </p:nvPr>
        </p:nvSpPr>
        <p:spPr/>
        <p:txBody>
          <a:bodyPr/>
          <a:lstStyle/>
          <a:p>
            <a:fld id="{DC3622FA-3BAB-48D4-A8EE-73B18B544E30}" type="slidenum">
              <a:rPr lang="zh-CN" altLang="en-US" smtClean="0"/>
              <a:t>26</a:t>
            </a:fld>
            <a:endParaRPr lang="zh-CN" altLang="en-US"/>
          </a:p>
        </p:txBody>
      </p:sp>
    </p:spTree>
    <p:extLst>
      <p:ext uri="{BB962C8B-B14F-4D97-AF65-F5344CB8AC3E}">
        <p14:creationId xmlns:p14="http://schemas.microsoft.com/office/powerpoint/2010/main" val="29956065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Sw,J</a:t>
            </a:r>
            <a:r>
              <a:rPr lang="zh-CN" altLang="en-US"/>
              <a:t>均直接由</a:t>
            </a:r>
            <a:r>
              <a:rPr lang="en-US" altLang="zh-CN"/>
              <a:t>2</a:t>
            </a:r>
            <a:r>
              <a:rPr lang="zh-CN" altLang="en-US"/>
              <a:t>分类的情况推广来，</a:t>
            </a:r>
            <a:r>
              <a:rPr lang="en-US" altLang="zh-CN"/>
              <a:t>sB</a:t>
            </a:r>
            <a:r>
              <a:rPr lang="zh-CN" altLang="en-US"/>
              <a:t>则是由</a:t>
            </a:r>
            <a:r>
              <a:rPr lang="en-US" altLang="zh-CN"/>
              <a:t>St-Sw</a:t>
            </a:r>
            <a:r>
              <a:rPr lang="zh-CN" altLang="en-US"/>
              <a:t>计算而来</a:t>
            </a:r>
            <a:endParaRPr lang="en-US" altLang="zh-CN"/>
          </a:p>
          <a:p>
            <a:endParaRPr lang="en-US" altLang="zh-CN"/>
          </a:p>
          <a:p>
            <a:r>
              <a:rPr lang="zh-CN" altLang="en-US"/>
              <a:t>协⽅差矩阵被定义在原始的 </a:t>
            </a:r>
            <a:r>
              <a:rPr lang="en-US" altLang="zh-CN"/>
              <a:t>x </a:t>
            </a:r>
            <a:r>
              <a:rPr lang="zh-CN" altLang="en-US"/>
              <a:t>空间中</a:t>
            </a:r>
            <a:r>
              <a:rPr lang="zh-CN" altLang="en-US" smtClean="0"/>
              <a:t>。</a:t>
            </a:r>
            <a:endParaRPr lang="zh-CN" altLang="en-US"/>
          </a:p>
        </p:txBody>
      </p:sp>
      <p:sp>
        <p:nvSpPr>
          <p:cNvPr id="4" name="灯片编号占位符 3"/>
          <p:cNvSpPr>
            <a:spLocks noGrp="1"/>
          </p:cNvSpPr>
          <p:nvPr>
            <p:ph type="sldNum" sz="quarter" idx="10"/>
          </p:nvPr>
        </p:nvSpPr>
        <p:spPr/>
        <p:txBody>
          <a:bodyPr/>
          <a:lstStyle/>
          <a:p>
            <a:fld id="{DC3622FA-3BAB-48D4-A8EE-73B18B544E30}" type="slidenum">
              <a:rPr lang="zh-CN" altLang="en-US" smtClean="0"/>
              <a:t>27</a:t>
            </a:fld>
            <a:endParaRPr lang="zh-CN" altLang="en-US"/>
          </a:p>
        </p:txBody>
      </p:sp>
    </p:spTree>
    <p:extLst>
      <p:ext uri="{BB962C8B-B14F-4D97-AF65-F5344CB8AC3E}">
        <p14:creationId xmlns:p14="http://schemas.microsoft.com/office/powerpoint/2010/main" val="24856206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4.46</a:t>
            </a:r>
            <a:r>
              <a:rPr lang="zh-CN" altLang="en-US" smtClean="0"/>
              <a:t>是上一页</a:t>
            </a:r>
            <a:r>
              <a:rPr lang="en-US" altLang="zh-CN" smtClean="0"/>
              <a:t>PPTSB</a:t>
            </a:r>
            <a:r>
              <a:rPr lang="zh-CN" altLang="en-US" smtClean="0"/>
              <a:t>的公式</a:t>
            </a:r>
            <a:endParaRPr lang="en-US" altLang="zh-CN" smtClean="0"/>
          </a:p>
          <a:p>
            <a:r>
              <a:rPr lang="en-US" altLang="zh-CN" smtClean="0"/>
              <a:t>4.44</a:t>
            </a:r>
            <a:r>
              <a:rPr lang="zh-CN" altLang="en-US" smtClean="0"/>
              <a:t>是均值</a:t>
            </a:r>
            <a:r>
              <a:rPr lang="en-US" altLang="zh-CN" smtClean="0"/>
              <a:t>m</a:t>
            </a:r>
            <a:r>
              <a:rPr lang="zh-CN" altLang="en-US" smtClean="0"/>
              <a:t>的公式</a:t>
            </a:r>
            <a:endParaRPr lang="en-US" altLang="zh-CN" smtClean="0"/>
          </a:p>
          <a:p>
            <a:r>
              <a:rPr lang="zh-CN" altLang="en-US" smtClean="0"/>
              <a:t>这一页在说什么？我看不懂</a:t>
            </a:r>
            <a:endParaRPr lang="en-US" altLang="zh-CN" smtClean="0"/>
          </a:p>
        </p:txBody>
      </p:sp>
      <p:sp>
        <p:nvSpPr>
          <p:cNvPr id="4" name="灯片编号占位符 3"/>
          <p:cNvSpPr>
            <a:spLocks noGrp="1"/>
          </p:cNvSpPr>
          <p:nvPr>
            <p:ph type="sldNum" sz="quarter" idx="10"/>
          </p:nvPr>
        </p:nvSpPr>
        <p:spPr/>
        <p:txBody>
          <a:bodyPr/>
          <a:lstStyle/>
          <a:p>
            <a:fld id="{DC3622FA-3BAB-48D4-A8EE-73B18B544E30}" type="slidenum">
              <a:rPr lang="zh-CN" altLang="en-US" smtClean="0"/>
              <a:t>28</a:t>
            </a:fld>
            <a:endParaRPr lang="zh-CN" altLang="en-US"/>
          </a:p>
        </p:txBody>
      </p:sp>
    </p:spTree>
    <p:extLst>
      <p:ext uri="{BB962C8B-B14F-4D97-AF65-F5344CB8AC3E}">
        <p14:creationId xmlns:p14="http://schemas.microsoft.com/office/powerpoint/2010/main" val="3884425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决策面或决策边界的定义：</a:t>
            </a:r>
            <a:endParaRPr lang="en-US" altLang="zh-CN"/>
          </a:p>
          <a:p>
            <a:endParaRPr lang="en-US" altLang="zh-CN"/>
          </a:p>
          <a:p>
            <a:r>
              <a:rPr lang="zh-CN" altLang="en-US"/>
              <a:t>分类的⽬标是将输⼊变量 </a:t>
            </a:r>
            <a:r>
              <a:rPr lang="en-US" altLang="zh-CN"/>
              <a:t>x </a:t>
            </a:r>
            <a:r>
              <a:rPr lang="zh-CN" altLang="en-US"/>
              <a:t>分到 </a:t>
            </a:r>
            <a:r>
              <a:rPr lang="en-US" altLang="zh-CN"/>
              <a:t>K </a:t>
            </a:r>
            <a:r>
              <a:rPr lang="zh-CN" altLang="en-US"/>
              <a:t>个离散</a:t>
            </a:r>
          </a:p>
          <a:p>
            <a:r>
              <a:rPr lang="zh-CN" altLang="en-US"/>
              <a:t>的类别 </a:t>
            </a:r>
            <a:r>
              <a:rPr lang="en-US" altLang="zh-CN"/>
              <a:t>C k </a:t>
            </a:r>
            <a:r>
              <a:rPr lang="zh-CN" altLang="en-US"/>
              <a:t>中的某⼀类。最常见的情况是，类别互相不想交，因此每个输⼊被分到唯⼀的⼀</a:t>
            </a:r>
          </a:p>
          <a:p>
            <a:r>
              <a:rPr lang="zh-CN" altLang="en-US"/>
              <a:t>个类别中。因此输⼊空间被划分为不同的决策区域（ </a:t>
            </a:r>
            <a:r>
              <a:rPr lang="en-US" altLang="zh-CN"/>
              <a:t>decision region </a:t>
            </a:r>
            <a:r>
              <a:rPr lang="zh-CN" altLang="en-US"/>
              <a:t>），它的边界被称为决策</a:t>
            </a:r>
          </a:p>
          <a:p>
            <a:r>
              <a:rPr lang="zh-CN" altLang="en-US"/>
              <a:t>边界（ </a:t>
            </a:r>
            <a:r>
              <a:rPr lang="en-US" altLang="zh-CN"/>
              <a:t>decision boundary </a:t>
            </a:r>
            <a:r>
              <a:rPr lang="zh-CN" altLang="en-US"/>
              <a:t>）或者决策⾯（ </a:t>
            </a:r>
            <a:r>
              <a:rPr lang="en-US" altLang="zh-CN"/>
              <a:t>decision surface </a:t>
            </a:r>
            <a:r>
              <a:rPr lang="zh-CN" altLang="en-US"/>
              <a:t>）。</a:t>
            </a:r>
          </a:p>
        </p:txBody>
      </p:sp>
      <p:sp>
        <p:nvSpPr>
          <p:cNvPr id="4" name="灯片编号占位符 3"/>
          <p:cNvSpPr>
            <a:spLocks noGrp="1"/>
          </p:cNvSpPr>
          <p:nvPr>
            <p:ph type="sldNum" sz="quarter" idx="10"/>
          </p:nvPr>
        </p:nvSpPr>
        <p:spPr/>
        <p:txBody>
          <a:bodyPr/>
          <a:lstStyle/>
          <a:p>
            <a:fld id="{DC3622FA-3BAB-48D4-A8EE-73B18B544E30}" type="slidenum">
              <a:rPr lang="zh-CN" altLang="en-US" smtClean="0"/>
              <a:t>4</a:t>
            </a:fld>
            <a:endParaRPr lang="zh-CN" altLang="en-US"/>
          </a:p>
        </p:txBody>
      </p:sp>
    </p:spTree>
    <p:extLst>
      <p:ext uri="{BB962C8B-B14F-4D97-AF65-F5344CB8AC3E}">
        <p14:creationId xmlns:p14="http://schemas.microsoft.com/office/powerpoint/2010/main" val="13664654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它对应于⼀个⼆分类的模型，这个模型中，输⼊向量 </a:t>
            </a:r>
            <a:r>
              <a:rPr lang="en-US" altLang="zh-CN"/>
              <a:t>x ⾸</a:t>
            </a:r>
            <a:r>
              <a:rPr lang="zh-CN" altLang="en-US"/>
              <a:t>先使⽤⼀个</a:t>
            </a:r>
          </a:p>
          <a:p>
            <a:r>
              <a:rPr lang="zh-CN" altLang="en-US"/>
              <a:t>固定的⾮线性变换得到⼀个特征向量 </a:t>
            </a:r>
            <a:r>
              <a:rPr lang="en-US" altLang="zh-CN"/>
              <a:t>ϕ(x) </a:t>
            </a:r>
            <a:r>
              <a:rPr lang="zh-CN" altLang="en-US"/>
              <a:t>，这个特征向量然后被⽤于构造⼀个⼀般的线性模</a:t>
            </a:r>
          </a:p>
          <a:p>
            <a:r>
              <a:rPr lang="zh-CN" altLang="en-US"/>
              <a:t>型，</a:t>
            </a:r>
          </a:p>
        </p:txBody>
      </p:sp>
      <p:sp>
        <p:nvSpPr>
          <p:cNvPr id="4" name="灯片编号占位符 3"/>
          <p:cNvSpPr>
            <a:spLocks noGrp="1"/>
          </p:cNvSpPr>
          <p:nvPr>
            <p:ph type="sldNum" sz="quarter" idx="10"/>
          </p:nvPr>
        </p:nvSpPr>
        <p:spPr/>
        <p:txBody>
          <a:bodyPr/>
          <a:lstStyle/>
          <a:p>
            <a:fld id="{DC3622FA-3BAB-48D4-A8EE-73B18B544E30}" type="slidenum">
              <a:rPr lang="zh-CN" altLang="en-US" smtClean="0"/>
              <a:t>29</a:t>
            </a:fld>
            <a:endParaRPr lang="zh-CN" altLang="en-US"/>
          </a:p>
        </p:txBody>
      </p:sp>
    </p:spTree>
    <p:extLst>
      <p:ext uri="{BB962C8B-B14F-4D97-AF65-F5344CB8AC3E}">
        <p14:creationId xmlns:p14="http://schemas.microsoft.com/office/powerpoint/2010/main" val="2925864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a:t>寻找一个权向量</a:t>
                </a:r>
                <a:r>
                  <a:rPr lang="en-US" altLang="zh-CN"/>
                  <a:t>W</a:t>
                </a:r>
                <a:r>
                  <a:rPr lang="zh-CN" altLang="en-US"/>
                  <a:t>，尽可能使得</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𝑊</m:t>
                        </m:r>
                      </m:e>
                      <m:sup>
                        <m:r>
                          <a:rPr lang="en-US" altLang="zh-CN" b="0" i="1" smtClean="0">
                            <a:latin typeface="Cambria Math" panose="02040503050406030204" pitchFamily="18" charset="0"/>
                          </a:rPr>
                          <m:t>𝑇</m:t>
                        </m:r>
                      </m:sup>
                    </m:sSup>
                    <m:r>
                      <m:rPr>
                        <m:sty m:val="p"/>
                      </m:rPr>
                      <a:rPr lang="el-GR" altLang="zh-CN" i="1" smtClean="0">
                        <a:latin typeface="Cambria Math" panose="02040503050406030204" pitchFamily="18" charset="0"/>
                        <a:ea typeface="Cambria Math" panose="02040503050406030204" pitchFamily="18" charset="0"/>
                      </a:rPr>
                      <m:t>Φ</m:t>
                    </m:r>
                    <m:d>
                      <m:dPr>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𝑛</m:t>
                            </m:r>
                          </m:sub>
                        </m:sSub>
                      </m:e>
                    </m:d>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𝑡</m:t>
                        </m:r>
                      </m:e>
                      <m:sub>
                        <m:r>
                          <a:rPr lang="en-US" altLang="zh-CN" b="0" i="1" smtClean="0">
                            <a:latin typeface="Cambria Math" panose="02040503050406030204" pitchFamily="18" charset="0"/>
                            <a:ea typeface="Cambria Math" panose="02040503050406030204" pitchFamily="18" charset="0"/>
                          </a:rPr>
                          <m:t>𝑛</m:t>
                        </m:r>
                      </m:sub>
                    </m:sSub>
                    <m:r>
                      <a:rPr lang="en-US" altLang="zh-CN" b="0" i="1" smtClean="0">
                        <a:latin typeface="Cambria Math" panose="02040503050406030204" pitchFamily="18" charset="0"/>
                        <a:ea typeface="Cambria Math" panose="02040503050406030204" pitchFamily="18" charset="0"/>
                      </a:rPr>
                      <m:t>&gt;0</m:t>
                    </m:r>
                    <m:r>
                      <a:rPr lang="zh-CN" altLang="en-US" i="1">
                        <a:latin typeface="Cambria Math" panose="02040503050406030204" pitchFamily="18" charset="0"/>
                        <a:ea typeface="Cambria Math" panose="02040503050406030204" pitchFamily="18" charset="0"/>
                      </a:rPr>
                      <m:t>总成立</m:t>
                    </m:r>
                  </m:oMath>
                </a14:m>
                <a:r>
                  <a:rPr lang="zh-CN" altLang="en-US"/>
                  <a:t>，这时所有的点都分类正确。</a:t>
                </a:r>
              </a:p>
            </p:txBody>
          </p:sp>
        </mc:Choice>
        <mc:Fallback xmlns="">
          <p:sp>
            <p:nvSpPr>
              <p:cNvPr id="3" name="备注占位符 2"/>
              <p:cNvSpPr>
                <a:spLocks noGrp="1"/>
              </p:cNvSpPr>
              <p:nvPr>
                <p:ph type="body" idx="1"/>
              </p:nvPr>
            </p:nvSpPr>
            <p:spPr/>
            <p:txBody>
              <a:bodyPr/>
              <a:lstStyle/>
              <a:p>
                <a:r>
                  <a:rPr lang="zh-CN" altLang="en-US" smtClean="0"/>
                  <a:t>寻找一个权向量</a:t>
                </a:r>
                <a:r>
                  <a:rPr lang="en-US" altLang="zh-CN" smtClean="0"/>
                  <a:t>W</a:t>
                </a:r>
                <a:r>
                  <a:rPr lang="zh-CN" altLang="en-US" smtClean="0"/>
                  <a:t>，尽可能使得</a:t>
                </a:r>
                <a:r>
                  <a:rPr lang="en-US" altLang="zh-CN" b="0" i="0" smtClean="0">
                    <a:latin typeface="Cambria Math" panose="02040503050406030204" pitchFamily="18" charset="0"/>
                  </a:rPr>
                  <a:t>𝑊^𝑇</a:t>
                </a:r>
                <a:r>
                  <a:rPr lang="el-GR" altLang="zh-CN" b="0" i="0" smtClean="0">
                    <a:latin typeface="Cambria Math" panose="02040503050406030204" pitchFamily="18" charset="0"/>
                    <a:ea typeface="Cambria Math" panose="02040503050406030204" pitchFamily="18" charset="0"/>
                  </a:rPr>
                  <a:t> </a:t>
                </a:r>
                <a:r>
                  <a:rPr lang="el-GR" altLang="zh-CN" i="0" smtClean="0">
                    <a:latin typeface="Cambria Math" panose="02040503050406030204" pitchFamily="18" charset="0"/>
                    <a:ea typeface="Cambria Math" panose="02040503050406030204" pitchFamily="18" charset="0"/>
                  </a:rPr>
                  <a:t>Φ</a:t>
                </a:r>
                <a:r>
                  <a:rPr lang="en-US" altLang="zh-CN" b="0" i="0" smtClean="0">
                    <a:latin typeface="Cambria Math" panose="02040503050406030204" pitchFamily="18" charset="0"/>
                    <a:ea typeface="Cambria Math" panose="02040503050406030204" pitchFamily="18" charset="0"/>
                  </a:rPr>
                  <a:t>(𝑥_𝑛 ) 𝑡_𝑛&gt;0</a:t>
                </a:r>
                <a:r>
                  <a:rPr lang="zh-CN" altLang="en-US" i="0">
                    <a:latin typeface="Cambria Math" panose="02040503050406030204" pitchFamily="18" charset="0"/>
                    <a:ea typeface="Cambria Math" panose="02040503050406030204" pitchFamily="18" charset="0"/>
                  </a:rPr>
                  <a:t>总成立</a:t>
                </a:r>
                <a:r>
                  <a:rPr lang="zh-CN" altLang="en-US" smtClean="0"/>
                  <a:t>，这时所有的点都分类正确。</a:t>
                </a:r>
                <a:endParaRPr lang="zh-CN" altLang="en-US"/>
              </a:p>
            </p:txBody>
          </p:sp>
        </mc:Fallback>
      </mc:AlternateContent>
      <p:sp>
        <p:nvSpPr>
          <p:cNvPr id="4" name="灯片编号占位符 3"/>
          <p:cNvSpPr>
            <a:spLocks noGrp="1"/>
          </p:cNvSpPr>
          <p:nvPr>
            <p:ph type="sldNum" sz="quarter" idx="10"/>
          </p:nvPr>
        </p:nvSpPr>
        <p:spPr/>
        <p:txBody>
          <a:bodyPr/>
          <a:lstStyle/>
          <a:p>
            <a:fld id="{DC3622FA-3BAB-48D4-A8EE-73B18B544E30}" type="slidenum">
              <a:rPr lang="zh-CN" altLang="en-US" smtClean="0"/>
              <a:t>30</a:t>
            </a:fld>
            <a:endParaRPr lang="zh-CN" altLang="en-US"/>
          </a:p>
        </p:txBody>
      </p:sp>
    </p:spTree>
    <p:extLst>
      <p:ext uri="{BB962C8B-B14F-4D97-AF65-F5344CB8AC3E}">
        <p14:creationId xmlns:p14="http://schemas.microsoft.com/office/powerpoint/2010/main" val="31579667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根据上页</a:t>
            </a:r>
            <a:r>
              <a:rPr lang="en-US" altLang="zh-CN"/>
              <a:t>PPT</a:t>
            </a:r>
            <a:r>
              <a:rPr lang="zh-CN" altLang="en-US"/>
              <a:t>的</a:t>
            </a:r>
            <a:r>
              <a:rPr lang="en-US" altLang="zh-CN"/>
              <a:t>w</a:t>
            </a:r>
            <a:r>
              <a:rPr lang="zh-CN" altLang="en-US"/>
              <a:t>迭代公式，如果模式正确分类，那么权向量保持不变，⽽如果模式被错误分类，那么对于类别 </a:t>
            </a:r>
            <a:r>
              <a:rPr lang="en-US" altLang="zh-CN"/>
              <a:t>C 1 </a:t>
            </a:r>
            <a:r>
              <a:rPr lang="zh-CN" altLang="en-US"/>
              <a:t>（</a:t>
            </a:r>
            <a:r>
              <a:rPr lang="en-US" altLang="zh-CN"/>
              <a:t>t=1</a:t>
            </a:r>
            <a:r>
              <a:rPr lang="zh-CN" altLang="en-US"/>
              <a:t>），我们把向量 </a:t>
            </a:r>
            <a:r>
              <a:rPr lang="en-US" altLang="zh-CN"/>
              <a:t>ϕ(x n ) </a:t>
            </a:r>
            <a:r>
              <a:rPr lang="zh-CN" altLang="en-US"/>
              <a:t>加到当前对于权向量 </a:t>
            </a:r>
            <a:r>
              <a:rPr lang="en-US" altLang="zh-CN"/>
              <a:t>w </a:t>
            </a:r>
            <a:r>
              <a:rPr lang="zh-CN" altLang="en-US"/>
              <a:t>的估计值上，⽽对于类</a:t>
            </a:r>
          </a:p>
          <a:p>
            <a:r>
              <a:rPr lang="zh-CN" altLang="en-US"/>
              <a:t>别 </a:t>
            </a:r>
            <a:r>
              <a:rPr lang="en-US" altLang="zh-CN"/>
              <a:t>C 2 </a:t>
            </a:r>
            <a:r>
              <a:rPr lang="zh-CN" altLang="en-US"/>
              <a:t>（</a:t>
            </a:r>
            <a:r>
              <a:rPr lang="en-US" altLang="zh-CN"/>
              <a:t>t=-1</a:t>
            </a:r>
            <a:r>
              <a:rPr lang="zh-CN" altLang="en-US"/>
              <a:t>，后面那一项是负数，所以是减掉向量 </a:t>
            </a:r>
            <a:r>
              <a:rPr lang="en-US" altLang="zh-CN"/>
              <a:t>ϕ(x n ) </a:t>
            </a:r>
            <a:r>
              <a:rPr lang="zh-CN" altLang="en-US"/>
              <a:t>），我们从 </a:t>
            </a:r>
            <a:r>
              <a:rPr lang="en-US" altLang="zh-CN"/>
              <a:t>w </a:t>
            </a:r>
            <a:r>
              <a:rPr lang="zh-CN" altLang="en-US"/>
              <a:t>中减掉向量 </a:t>
            </a:r>
            <a:r>
              <a:rPr lang="en-US" altLang="zh-CN"/>
              <a:t>ϕ(x n ) </a:t>
            </a:r>
            <a:r>
              <a:rPr lang="zh-CN" altLang="en-US"/>
              <a:t>。图说明了感知器学习算法。‘</a:t>
            </a:r>
            <a:endParaRPr lang="en-US" altLang="zh-CN"/>
          </a:p>
          <a:p>
            <a:endParaRPr lang="en-US" altLang="zh-CN"/>
          </a:p>
          <a:p>
            <a:r>
              <a:rPr lang="zh-CN" altLang="en-US"/>
              <a:t>图中，画圆圈的点，表示的是</a:t>
            </a:r>
            <a:r>
              <a:rPr lang="en-US" altLang="zh-CN"/>
              <a:t>C1</a:t>
            </a:r>
            <a:r>
              <a:rPr lang="zh-CN" altLang="en-US"/>
              <a:t>，所以是吧向量 </a:t>
            </a:r>
            <a:r>
              <a:rPr lang="en-US" altLang="zh-CN"/>
              <a:t>ϕ(x n ) </a:t>
            </a:r>
            <a:r>
              <a:rPr lang="zh-CN" altLang="en-US"/>
              <a:t>加到当前对于权向量 </a:t>
            </a:r>
            <a:r>
              <a:rPr lang="en-US" altLang="zh-CN"/>
              <a:t>w </a:t>
            </a:r>
            <a:r>
              <a:rPr lang="zh-CN" altLang="en-US"/>
              <a:t>的估计值</a:t>
            </a:r>
            <a:r>
              <a:rPr lang="zh-CN" altLang="en-US" smtClean="0"/>
              <a:t>上</a:t>
            </a:r>
            <a:endParaRPr lang="en-US" altLang="zh-CN" smtClean="0"/>
          </a:p>
          <a:p>
            <a:endParaRPr lang="en-US" altLang="zh-CN" smtClean="0"/>
          </a:p>
          <a:p>
            <a:r>
              <a:rPr lang="zh-CN" altLang="en-US" smtClean="0"/>
              <a:t>红色点表示正类，蓝色点表示负类，第一张图，显然红色点被划分到蓝色那边了，被误分类</a:t>
            </a:r>
            <a:endParaRPr lang="zh-CN" altLang="en-US"/>
          </a:p>
        </p:txBody>
      </p:sp>
      <p:sp>
        <p:nvSpPr>
          <p:cNvPr id="4" name="灯片编号占位符 3"/>
          <p:cNvSpPr>
            <a:spLocks noGrp="1"/>
          </p:cNvSpPr>
          <p:nvPr>
            <p:ph type="sldNum" sz="quarter" idx="10"/>
          </p:nvPr>
        </p:nvSpPr>
        <p:spPr/>
        <p:txBody>
          <a:bodyPr/>
          <a:lstStyle/>
          <a:p>
            <a:fld id="{DC3622FA-3BAB-48D4-A8EE-73B18B544E30}" type="slidenum">
              <a:rPr lang="zh-CN" altLang="en-US" smtClean="0"/>
              <a:t>32</a:t>
            </a:fld>
            <a:endParaRPr lang="zh-CN" altLang="en-US"/>
          </a:p>
        </p:txBody>
      </p:sp>
    </p:spTree>
    <p:extLst>
      <p:ext uri="{BB962C8B-B14F-4D97-AF65-F5344CB8AC3E}">
        <p14:creationId xmlns:p14="http://schemas.microsoft.com/office/powerpoint/2010/main" val="4130008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公式说明，原先的误分类点</a:t>
            </a:r>
            <a:r>
              <a:rPr lang="en-US" altLang="zh-CN"/>
              <a:t>xn</a:t>
            </a:r>
            <a:r>
              <a:rPr lang="zh-CN" altLang="en-US"/>
              <a:t>对于误差函数</a:t>
            </a:r>
            <a:r>
              <a:rPr lang="en-US" altLang="zh-CN"/>
              <a:t>Ep</a:t>
            </a:r>
            <a:r>
              <a:rPr lang="zh-CN" altLang="en-US"/>
              <a:t>的贡献会减小，因为误差函数等于所有误分类点的误差之和。</a:t>
            </a:r>
          </a:p>
        </p:txBody>
      </p:sp>
      <p:sp>
        <p:nvSpPr>
          <p:cNvPr id="4" name="灯片编号占位符 3"/>
          <p:cNvSpPr>
            <a:spLocks noGrp="1"/>
          </p:cNvSpPr>
          <p:nvPr>
            <p:ph type="sldNum" sz="quarter" idx="10"/>
          </p:nvPr>
        </p:nvSpPr>
        <p:spPr/>
        <p:txBody>
          <a:bodyPr/>
          <a:lstStyle/>
          <a:p>
            <a:fld id="{DC3622FA-3BAB-48D4-A8EE-73B18B544E30}" type="slidenum">
              <a:rPr lang="zh-CN" altLang="en-US" smtClean="0"/>
              <a:t>35</a:t>
            </a:fld>
            <a:endParaRPr lang="zh-CN" altLang="en-US"/>
          </a:p>
        </p:txBody>
      </p:sp>
    </p:spTree>
    <p:extLst>
      <p:ext uri="{BB962C8B-B14F-4D97-AF65-F5344CB8AC3E}">
        <p14:creationId xmlns:p14="http://schemas.microsoft.com/office/powerpoint/2010/main" val="32726630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这个超链接是返回的超链接，不要在讲这一页的时候点</a:t>
                </a:r>
                <a:endParaRPr lang="en-US" altLang="zh-CN" dirty="0"/>
              </a:p>
              <a:p>
                <a:r>
                  <a:rPr lang="en-US" altLang="zh-CN" dirty="0"/>
                  <a:t>4.58</a:t>
                </a:r>
                <a:r>
                  <a:rPr lang="zh-CN" altLang="en-US" dirty="0"/>
                  <a:t>里面的</a:t>
                </a:r>
                <a:r>
                  <a:rPr lang="en-US" altLang="zh-CN" dirty="0"/>
                  <a:t>a</a:t>
                </a:r>
                <a:r>
                  <a:rPr lang="zh-CN" altLang="en-US" dirty="0"/>
                  <a:t>被称为 </a:t>
                </a:r>
                <a:r>
                  <a:rPr lang="en-US" altLang="zh-CN" dirty="0"/>
                  <a:t>logit </a:t>
                </a:r>
                <a:r>
                  <a:rPr lang="zh-CN" altLang="en-US" dirty="0"/>
                  <a:t>函数。它表⽰两类的概率⽐值的对数，（也被称为 </a:t>
                </a:r>
                <a:r>
                  <a:rPr lang="en-US" altLang="zh-CN" dirty="0"/>
                  <a:t>log odds </a:t>
                </a:r>
                <a:r>
                  <a:rPr lang="zh-CN" altLang="en-US" dirty="0"/>
                  <a:t>函数）。</a:t>
                </a:r>
                <a:endParaRPr lang="en-US" altLang="zh-CN" dirty="0"/>
              </a:p>
              <a:p>
                <a:r>
                  <a:rPr lang="en-US" altLang="zh-CN" dirty="0"/>
                  <a:t>4.59</a:t>
                </a:r>
                <a:r>
                  <a:rPr lang="zh-CN" altLang="en-US" dirty="0"/>
                  <a:t>是</a:t>
                </a:r>
                <a:r>
                  <a:rPr lang="en-US" altLang="zh-CN" dirty="0"/>
                  <a:t>logistic sigmoid </a:t>
                </a:r>
                <a:r>
                  <a:rPr lang="zh-CN" altLang="en-US" dirty="0"/>
                  <a:t>函数，可能是因为它是以</a:t>
                </a:r>
                <a:r>
                  <a:rPr lang="en-US" altLang="zh-CN" dirty="0" err="1"/>
                  <a:t>logi</a:t>
                </a:r>
                <a14:m>
                  <m:oMath xmlns:m="http://schemas.openxmlformats.org/officeDocument/2006/math">
                    <a:fld id="{F7939A18-46C3-4B36-B8FA-FCC50F8F800A}" type="mathplaceholder">
                      <a:rPr lang="en-US" altLang="zh-CN" i="1" smtClean="0">
                        <a:latin typeface="Cambria Math" panose="02040503050406030204" pitchFamily="18" charset="0"/>
                      </a:rPr>
                      <a:t>在此处键入公式。</a:t>
                    </a:fld>
                  </m:oMath>
                </a14:m>
                <a:r>
                  <a:rPr lang="en-US" altLang="zh-CN" dirty="0"/>
                  <a:t>t</a:t>
                </a:r>
                <a:r>
                  <a:rPr lang="zh-CN" altLang="en-US" dirty="0"/>
                  <a:t>函数</a:t>
                </a:r>
                <a:r>
                  <a:rPr lang="en-US" altLang="zh-CN" dirty="0"/>
                  <a:t>a</a:t>
                </a:r>
                <a:r>
                  <a:rPr lang="zh-CN" altLang="en-US" dirty="0"/>
                  <a:t>为自变量的</a:t>
                </a:r>
                <a:r>
                  <a:rPr lang="en-US" altLang="zh-CN" dirty="0"/>
                  <a:t>sigmoid</a:t>
                </a:r>
                <a:r>
                  <a:rPr lang="zh-CN" altLang="en-US" dirty="0"/>
                  <a:t>函数，所以叫</a:t>
                </a:r>
                <a:r>
                  <a:rPr lang="en-US" altLang="zh-CN" dirty="0"/>
                  <a:t>logistic sigmoid </a:t>
                </a:r>
                <a:r>
                  <a:rPr lang="zh-CN" altLang="en-US" dirty="0"/>
                  <a:t>函数。</a:t>
                </a:r>
                <a:endParaRPr lang="en-US" altLang="zh-CN" dirty="0"/>
              </a:p>
              <a:p>
                <a:r>
                  <a:rPr lang="zh-CN" altLang="en-US" dirty="0"/>
                  <a:t>注意在公式（</a:t>
                </a:r>
                <a:r>
                  <a:rPr lang="en-US" altLang="zh-CN" dirty="0"/>
                  <a:t>4.57</a:t>
                </a:r>
                <a:r>
                  <a:rPr lang="zh-CN" altLang="en-US" dirty="0"/>
                  <a:t>）中，我们只是把后验概率写成了⼀个等价的形式，因此 </a:t>
                </a:r>
                <a:r>
                  <a:rPr lang="en-US" altLang="zh-CN" dirty="0"/>
                  <a:t>logistic sigmoid </a:t>
                </a:r>
                <a:r>
                  <a:rPr lang="zh-CN" altLang="en-US" dirty="0"/>
                  <a:t>函</a:t>
                </a:r>
              </a:p>
              <a:p>
                <a:r>
                  <a:rPr lang="zh-CN" altLang="en-US" dirty="0"/>
                  <a:t>数的出现似乎相当没有意义。然⽽，假设 </a:t>
                </a:r>
                <a:r>
                  <a:rPr lang="en-US" altLang="zh-CN" dirty="0"/>
                  <a:t>a(x)</a:t>
                </a:r>
                <a:r>
                  <a:rPr lang="zh-CN" altLang="en-US" dirty="0"/>
                  <a:t>（这其实就是</a:t>
                </a:r>
                <a:r>
                  <a:rPr lang="en-US" altLang="zh-CN" dirty="0"/>
                  <a:t>logit</a:t>
                </a:r>
                <a:r>
                  <a:rPr lang="zh-CN" altLang="en-US" dirty="0"/>
                  <a:t>函数</a:t>
                </a:r>
                <a:r>
                  <a:rPr lang="en-US" altLang="zh-CN" dirty="0"/>
                  <a:t>a</a:t>
                </a:r>
                <a:r>
                  <a:rPr lang="zh-CN" altLang="en-US" dirty="0"/>
                  <a:t>）</a:t>
                </a:r>
                <a:r>
                  <a:rPr lang="en-US" altLang="zh-CN" dirty="0"/>
                  <a:t> </a:t>
                </a:r>
                <a:r>
                  <a:rPr lang="zh-CN" altLang="en-US" dirty="0"/>
                  <a:t>的函数形式相当简单，那么这种表⽰⽅法就很有</a:t>
                </a:r>
              </a:p>
              <a:p>
                <a:r>
                  <a:rPr lang="zh-CN" altLang="en-US" dirty="0"/>
                  <a:t>⽤了。我们稍后会考虑 </a:t>
                </a:r>
                <a:r>
                  <a:rPr lang="en-US" altLang="zh-CN" dirty="0"/>
                  <a:t>a(x) </a:t>
                </a:r>
                <a:r>
                  <a:rPr lang="zh-CN" altLang="en-US" dirty="0"/>
                  <a:t>是 </a:t>
                </a:r>
                <a:r>
                  <a:rPr lang="en-US" altLang="zh-CN" dirty="0"/>
                  <a:t>x </a:t>
                </a:r>
                <a:r>
                  <a:rPr lang="zh-CN" altLang="en-US" dirty="0"/>
                  <a:t>的线性函数的情形。这种情况下，后验概率由⼀个通⽤的线性模</a:t>
                </a:r>
              </a:p>
              <a:p>
                <a:r>
                  <a:rPr lang="zh-CN" altLang="en-US" dirty="0"/>
                  <a:t>型确定。</a:t>
                </a:r>
              </a:p>
            </p:txBody>
          </p:sp>
        </mc:Choice>
        <mc:Fallback xmlns="">
          <p:sp>
            <p:nvSpPr>
              <p:cNvPr id="3" name="备注占位符 2"/>
              <p:cNvSpPr>
                <a:spLocks noGrp="1"/>
              </p:cNvSpPr>
              <p:nvPr>
                <p:ph type="body" idx="1"/>
              </p:nvPr>
            </p:nvSpPr>
            <p:spPr/>
            <p:txBody>
              <a:bodyPr/>
              <a:lstStyle/>
              <a:p>
                <a:r>
                  <a:rPr lang="en-US" altLang="zh-CN" smtClean="0"/>
                  <a:t>4.58</a:t>
                </a:r>
                <a:r>
                  <a:rPr lang="zh-CN" altLang="en-US" smtClean="0"/>
                  <a:t>里面的</a:t>
                </a:r>
                <a:r>
                  <a:rPr lang="en-US" altLang="zh-CN" smtClean="0"/>
                  <a:t>a</a:t>
                </a:r>
                <a:r>
                  <a:rPr lang="zh-CN" altLang="en-US" smtClean="0"/>
                  <a:t>被称为 </a:t>
                </a:r>
                <a:r>
                  <a:rPr lang="en-US" altLang="zh-CN" smtClean="0"/>
                  <a:t>logit </a:t>
                </a:r>
                <a:r>
                  <a:rPr lang="zh-CN" altLang="en-US" smtClean="0"/>
                  <a:t>函数。它表⽰两类的概率⽐值的对数，（也被称为 </a:t>
                </a:r>
                <a:r>
                  <a:rPr lang="en-US" altLang="zh-CN" smtClean="0"/>
                  <a:t>log odds </a:t>
                </a:r>
                <a:r>
                  <a:rPr lang="zh-CN" altLang="en-US" smtClean="0"/>
                  <a:t>函数）。</a:t>
                </a:r>
                <a:endParaRPr lang="en-US" altLang="zh-CN" smtClean="0"/>
              </a:p>
              <a:p>
                <a:r>
                  <a:rPr lang="en-US" altLang="zh-CN" smtClean="0"/>
                  <a:t>4.59</a:t>
                </a:r>
                <a:r>
                  <a:rPr lang="zh-CN" altLang="en-US" smtClean="0"/>
                  <a:t>是</a:t>
                </a:r>
                <a:r>
                  <a:rPr lang="en-US" altLang="zh-CN" smtClean="0"/>
                  <a:t>logistic sigmoid </a:t>
                </a:r>
                <a:r>
                  <a:rPr lang="zh-CN" altLang="en-US" smtClean="0"/>
                  <a:t>函数，可能是因为它是以</a:t>
                </a:r>
                <a:r>
                  <a:rPr lang="en-US" altLang="zh-CN" smtClean="0"/>
                  <a:t>logi</a:t>
                </a:r>
                <a:r>
                  <a:rPr lang="en-US" altLang="zh-CN" i="0" smtClean="0">
                    <a:latin typeface="Cambria Math" panose="02040503050406030204" pitchFamily="18" charset="0"/>
                  </a:rPr>
                  <a:t>"在此处键入公式。</a:t>
                </a:r>
                <a:r>
                  <a:rPr lang="zh-CN" altLang="en-US" i="0" smtClean="0">
                    <a:latin typeface="Cambria Math" panose="02040503050406030204" pitchFamily="18" charset="0"/>
                  </a:rPr>
                  <a:t>"</a:t>
                </a:r>
                <a:r>
                  <a:rPr lang="en-US" altLang="zh-CN" smtClean="0"/>
                  <a:t>t</a:t>
                </a:r>
                <a:r>
                  <a:rPr lang="zh-CN" altLang="en-US" smtClean="0"/>
                  <a:t>函数</a:t>
                </a:r>
                <a:r>
                  <a:rPr lang="en-US" altLang="zh-CN" smtClean="0"/>
                  <a:t>a</a:t>
                </a:r>
                <a:r>
                  <a:rPr lang="zh-CN" altLang="en-US" smtClean="0"/>
                  <a:t>为自变量的</a:t>
                </a:r>
                <a:r>
                  <a:rPr lang="en-US" altLang="zh-CN" smtClean="0"/>
                  <a:t>sigmoid</a:t>
                </a:r>
                <a:r>
                  <a:rPr lang="zh-CN" altLang="en-US" smtClean="0"/>
                  <a:t>函数，所以叫</a:t>
                </a:r>
                <a:r>
                  <a:rPr lang="en-US" altLang="zh-CN" smtClean="0"/>
                  <a:t>logistic sigmoid </a:t>
                </a:r>
                <a:r>
                  <a:rPr lang="zh-CN" altLang="en-US" smtClean="0"/>
                  <a:t>函数。</a:t>
                </a:r>
                <a:endParaRPr lang="en-US" altLang="zh-CN" smtClean="0"/>
              </a:p>
              <a:p>
                <a:r>
                  <a:rPr lang="zh-CN" altLang="en-US" smtClean="0"/>
                  <a:t>注意在公式（</a:t>
                </a:r>
                <a:r>
                  <a:rPr lang="en-US" altLang="zh-CN" smtClean="0"/>
                  <a:t>4.57</a:t>
                </a:r>
                <a:r>
                  <a:rPr lang="zh-CN" altLang="en-US" smtClean="0"/>
                  <a:t>）中，我们只是把后验概率写成了⼀个等价的形式，因此 </a:t>
                </a:r>
                <a:r>
                  <a:rPr lang="en-US" altLang="zh-CN" smtClean="0"/>
                  <a:t>logistic sigmoid </a:t>
                </a:r>
                <a:r>
                  <a:rPr lang="zh-CN" altLang="en-US" smtClean="0"/>
                  <a:t>函</a:t>
                </a:r>
              </a:p>
              <a:p>
                <a:r>
                  <a:rPr lang="zh-CN" altLang="en-US" smtClean="0"/>
                  <a:t>数的出现似乎相当没有意义。然⽽，假设 </a:t>
                </a:r>
                <a:r>
                  <a:rPr lang="en-US" altLang="zh-CN" smtClean="0"/>
                  <a:t>a(x)</a:t>
                </a:r>
                <a:r>
                  <a:rPr lang="zh-CN" altLang="en-US" smtClean="0"/>
                  <a:t>（这其实就是</a:t>
                </a:r>
                <a:r>
                  <a:rPr lang="en-US" altLang="zh-CN" smtClean="0"/>
                  <a:t>logit</a:t>
                </a:r>
                <a:r>
                  <a:rPr lang="zh-CN" altLang="en-US" smtClean="0"/>
                  <a:t>函数</a:t>
                </a:r>
                <a:r>
                  <a:rPr lang="en-US" altLang="zh-CN" smtClean="0"/>
                  <a:t>a</a:t>
                </a:r>
                <a:r>
                  <a:rPr lang="zh-CN" altLang="en-US" smtClean="0"/>
                  <a:t>）</a:t>
                </a:r>
                <a:r>
                  <a:rPr lang="en-US" altLang="zh-CN" smtClean="0"/>
                  <a:t> </a:t>
                </a:r>
                <a:r>
                  <a:rPr lang="zh-CN" altLang="en-US" smtClean="0"/>
                  <a:t>的函数形式相当简单，那么这种表⽰⽅法就很有</a:t>
                </a:r>
              </a:p>
              <a:p>
                <a:r>
                  <a:rPr lang="zh-CN" altLang="en-US" smtClean="0"/>
                  <a:t>⽤了。我们稍后会考虑 </a:t>
                </a:r>
                <a:r>
                  <a:rPr lang="en-US" altLang="zh-CN" smtClean="0"/>
                  <a:t>a(x) </a:t>
                </a:r>
                <a:r>
                  <a:rPr lang="zh-CN" altLang="en-US" smtClean="0"/>
                  <a:t>是 </a:t>
                </a:r>
                <a:r>
                  <a:rPr lang="en-US" altLang="zh-CN" smtClean="0"/>
                  <a:t>x </a:t>
                </a:r>
                <a:r>
                  <a:rPr lang="zh-CN" altLang="en-US" smtClean="0"/>
                  <a:t>的线性函数的情形。这种情况下，后验概率由⼀个通⽤的线性模</a:t>
                </a:r>
              </a:p>
              <a:p>
                <a:r>
                  <a:rPr lang="zh-CN" altLang="en-US" smtClean="0"/>
                  <a:t>型确定。</a:t>
                </a:r>
                <a:endParaRPr lang="zh-CN" altLang="en-US"/>
              </a:p>
            </p:txBody>
          </p:sp>
        </mc:Fallback>
      </mc:AlternateContent>
      <p:sp>
        <p:nvSpPr>
          <p:cNvPr id="4" name="灯片编号占位符 3"/>
          <p:cNvSpPr>
            <a:spLocks noGrp="1"/>
          </p:cNvSpPr>
          <p:nvPr>
            <p:ph type="sldNum" sz="quarter" idx="10"/>
          </p:nvPr>
        </p:nvSpPr>
        <p:spPr/>
        <p:txBody>
          <a:bodyPr/>
          <a:lstStyle/>
          <a:p>
            <a:fld id="{DC3622FA-3BAB-48D4-A8EE-73B18B544E30}" type="slidenum">
              <a:rPr lang="zh-CN" altLang="en-US" smtClean="0"/>
              <a:t>39</a:t>
            </a:fld>
            <a:endParaRPr lang="zh-CN" altLang="en-US"/>
          </a:p>
        </p:txBody>
      </p:sp>
    </p:spTree>
    <p:extLst>
      <p:ext uri="{BB962C8B-B14F-4D97-AF65-F5344CB8AC3E}">
        <p14:creationId xmlns:p14="http://schemas.microsoft.com/office/powerpoint/2010/main" val="38913081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写成激活函数和</a:t>
            </a:r>
            <a:r>
              <a:rPr lang="en-US" altLang="zh-CN" smtClean="0"/>
              <a:t>a</a:t>
            </a:r>
            <a:r>
              <a:rPr lang="zh-CN" altLang="en-US" smtClean="0"/>
              <a:t>的形式看起来没有什么意义，但是如果</a:t>
            </a:r>
            <a:r>
              <a:rPr lang="en-US" altLang="zh-CN" smtClean="0"/>
              <a:t>a</a:t>
            </a:r>
            <a:r>
              <a:rPr lang="zh-CN" altLang="en-US" smtClean="0"/>
              <a:t>是</a:t>
            </a:r>
            <a:r>
              <a:rPr lang="en-US" altLang="zh-CN" smtClean="0"/>
              <a:t>x</a:t>
            </a:r>
            <a:r>
              <a:rPr lang="zh-CN" altLang="en-US" smtClean="0"/>
              <a:t>的线性函数，那么这就是一个很好的性质了。下面来看看什么时候会满足</a:t>
            </a:r>
            <a:r>
              <a:rPr lang="en-US" altLang="zh-CN" smtClean="0"/>
              <a:t>a</a:t>
            </a:r>
            <a:r>
              <a:rPr lang="zh-CN" altLang="en-US" smtClean="0"/>
              <a:t>是</a:t>
            </a:r>
            <a:r>
              <a:rPr lang="en-US" altLang="zh-CN" smtClean="0"/>
              <a:t>x</a:t>
            </a:r>
            <a:r>
              <a:rPr lang="zh-CN" altLang="en-US" smtClean="0"/>
              <a:t>的线性函数</a:t>
            </a:r>
            <a:endParaRPr lang="zh-CN" altLang="en-US" dirty="0"/>
          </a:p>
        </p:txBody>
      </p:sp>
      <p:sp>
        <p:nvSpPr>
          <p:cNvPr id="4" name="灯片编号占位符 3"/>
          <p:cNvSpPr>
            <a:spLocks noGrp="1"/>
          </p:cNvSpPr>
          <p:nvPr>
            <p:ph type="sldNum" sz="quarter" idx="10"/>
          </p:nvPr>
        </p:nvSpPr>
        <p:spPr/>
        <p:txBody>
          <a:bodyPr/>
          <a:lstStyle/>
          <a:p>
            <a:fld id="{DC3622FA-3BAB-48D4-A8EE-73B18B544E30}" type="slidenum">
              <a:rPr lang="zh-CN" altLang="en-US" smtClean="0"/>
              <a:t>40</a:t>
            </a:fld>
            <a:endParaRPr lang="zh-CN" altLang="en-US"/>
          </a:p>
        </p:txBody>
      </p:sp>
    </p:spTree>
    <p:extLst>
      <p:ext uri="{BB962C8B-B14F-4D97-AF65-F5344CB8AC3E}">
        <p14:creationId xmlns:p14="http://schemas.microsoft.com/office/powerpoint/2010/main" val="34156063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前面我们已经知道了后验概率的形式，下面就讨论一下具体类条件概率密度下的结果</a:t>
            </a:r>
            <a:endParaRPr lang="zh-CN" altLang="en-US"/>
          </a:p>
        </p:txBody>
      </p:sp>
      <p:sp>
        <p:nvSpPr>
          <p:cNvPr id="4" name="灯片编号占位符 3"/>
          <p:cNvSpPr>
            <a:spLocks noGrp="1"/>
          </p:cNvSpPr>
          <p:nvPr>
            <p:ph type="sldNum" sz="quarter" idx="10"/>
          </p:nvPr>
        </p:nvSpPr>
        <p:spPr/>
        <p:txBody>
          <a:bodyPr/>
          <a:lstStyle/>
          <a:p>
            <a:fld id="{DC3622FA-3BAB-48D4-A8EE-73B18B544E30}" type="slidenum">
              <a:rPr lang="zh-CN" altLang="en-US" smtClean="0"/>
              <a:t>41</a:t>
            </a:fld>
            <a:endParaRPr lang="zh-CN" altLang="en-US"/>
          </a:p>
        </p:txBody>
      </p:sp>
    </p:spTree>
    <p:extLst>
      <p:ext uri="{BB962C8B-B14F-4D97-AF65-F5344CB8AC3E}">
        <p14:creationId xmlns:p14="http://schemas.microsoft.com/office/powerpoint/2010/main" val="38383269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公式</a:t>
            </a:r>
            <a:r>
              <a:rPr kumimoji="1" lang="en-US" altLang="zh-CN" dirty="0"/>
              <a:t>4.57</a:t>
            </a:r>
            <a:r>
              <a:rPr kumimoji="1" lang="zh-CN" altLang="en-US" dirty="0"/>
              <a:t>和</a:t>
            </a:r>
            <a:r>
              <a:rPr kumimoji="1" lang="en-US" altLang="zh-CN" dirty="0"/>
              <a:t>4.58</a:t>
            </a:r>
            <a:r>
              <a:rPr kumimoji="1" lang="zh-CN" altLang="en-US" dirty="0"/>
              <a:t>在</a:t>
            </a:r>
            <a:r>
              <a:rPr kumimoji="1" lang="en-US" altLang="zh-CN" dirty="0"/>
              <a:t>ppt</a:t>
            </a:r>
            <a:r>
              <a:rPr kumimoji="1" lang="zh-CN" altLang="en-US" dirty="0"/>
              <a:t>的</a:t>
            </a:r>
            <a:r>
              <a:rPr kumimoji="1" lang="en-US" altLang="zh-CN" dirty="0"/>
              <a:t>39</a:t>
            </a:r>
            <a:r>
              <a:rPr kumimoji="1" lang="zh-CN" altLang="en-US" dirty="0"/>
              <a:t>页</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DC3622FA-3BAB-48D4-A8EE-73B18B544E30}" type="slidenum">
              <a:rPr lang="zh-CN" altLang="en-US" smtClean="0"/>
              <a:t>43</a:t>
            </a:fld>
            <a:endParaRPr lang="zh-CN" altLang="en-US"/>
          </a:p>
        </p:txBody>
      </p:sp>
    </p:spTree>
    <p:extLst>
      <p:ext uri="{BB962C8B-B14F-4D97-AF65-F5344CB8AC3E}">
        <p14:creationId xmlns:p14="http://schemas.microsoft.com/office/powerpoint/2010/main" val="3179750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可以看到在高斯分布的假设以及协方差矩阵相等的假设下，得出</a:t>
            </a:r>
            <a:r>
              <a:rPr lang="en-US" altLang="zh-CN" smtClean="0"/>
              <a:t>a</a:t>
            </a:r>
            <a:r>
              <a:rPr lang="zh-CN" altLang="en-US" smtClean="0"/>
              <a:t>是关于</a:t>
            </a:r>
            <a:r>
              <a:rPr lang="en-US" altLang="zh-CN" smtClean="0"/>
              <a:t>x</a:t>
            </a:r>
            <a:r>
              <a:rPr lang="zh-CN" altLang="en-US" smtClean="0"/>
              <a:t>的线性函数</a:t>
            </a:r>
            <a:endParaRPr lang="zh-CN" altLang="en-US"/>
          </a:p>
        </p:txBody>
      </p:sp>
      <p:sp>
        <p:nvSpPr>
          <p:cNvPr id="4" name="灯片编号占位符 3"/>
          <p:cNvSpPr>
            <a:spLocks noGrp="1"/>
          </p:cNvSpPr>
          <p:nvPr>
            <p:ph type="sldNum" sz="quarter" idx="10"/>
          </p:nvPr>
        </p:nvSpPr>
        <p:spPr/>
        <p:txBody>
          <a:bodyPr/>
          <a:lstStyle/>
          <a:p>
            <a:fld id="{DC3622FA-3BAB-48D4-A8EE-73B18B544E30}" type="slidenum">
              <a:rPr lang="zh-CN" altLang="en-US" smtClean="0"/>
              <a:t>44</a:t>
            </a:fld>
            <a:endParaRPr lang="zh-CN" altLang="en-US"/>
          </a:p>
        </p:txBody>
      </p:sp>
    </p:spTree>
    <p:extLst>
      <p:ext uri="{BB962C8B-B14F-4D97-AF65-F5344CB8AC3E}">
        <p14:creationId xmlns:p14="http://schemas.microsoft.com/office/powerpoint/2010/main" val="14738905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C3622FA-3BAB-48D4-A8EE-73B18B544E30}" type="slidenum">
              <a:rPr lang="zh-CN" altLang="en-US" smtClean="0"/>
              <a:t>54</a:t>
            </a:fld>
            <a:endParaRPr lang="zh-CN" altLang="en-US"/>
          </a:p>
        </p:txBody>
      </p:sp>
    </p:spTree>
    <p:extLst>
      <p:ext uri="{BB962C8B-B14F-4D97-AF65-F5344CB8AC3E}">
        <p14:creationId xmlns:p14="http://schemas.microsoft.com/office/powerpoint/2010/main" val="312620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对于</a:t>
            </a:r>
            <a:r>
              <a:rPr lang="en-US" altLang="zh-CN"/>
              <a:t>2</a:t>
            </a:r>
            <a:r>
              <a:rPr lang="zh-CN" altLang="en-US"/>
              <a:t>分类，我们可以把 </a:t>
            </a:r>
            <a:r>
              <a:rPr lang="en-US" altLang="zh-CN"/>
              <a:t>t </a:t>
            </a:r>
            <a:r>
              <a:rPr lang="zh-CN" altLang="en-US"/>
              <a:t>的值看成分类结果为 类别</a:t>
            </a:r>
            <a:r>
              <a:rPr lang="en-US" altLang="zh-CN"/>
              <a:t>1 </a:t>
            </a:r>
            <a:r>
              <a:rPr lang="zh-CN" altLang="en-US"/>
              <a:t>的概率，根据阈值划分为</a:t>
            </a:r>
            <a:r>
              <a:rPr lang="en-US" altLang="zh-CN"/>
              <a:t>2</a:t>
            </a:r>
            <a:r>
              <a:rPr lang="zh-CN" altLang="en-US"/>
              <a:t>类</a:t>
            </a:r>
            <a:endParaRPr lang="en-US" altLang="zh-CN"/>
          </a:p>
          <a:p>
            <a:r>
              <a:rPr lang="zh-CN" altLang="en-US"/>
              <a:t>对于多分类，第</a:t>
            </a:r>
            <a:r>
              <a:rPr lang="en-US" altLang="zh-CN"/>
              <a:t>k</a:t>
            </a:r>
            <a:r>
              <a:rPr lang="zh-CN" altLang="en-US"/>
              <a:t>个分量的值看做划分为第</a:t>
            </a:r>
            <a:r>
              <a:rPr lang="en-US" altLang="zh-CN"/>
              <a:t>k</a:t>
            </a:r>
            <a:r>
              <a:rPr lang="zh-CN" altLang="en-US"/>
              <a:t>类的概率，最后哪个概率大就属于哪一类</a:t>
            </a:r>
          </a:p>
        </p:txBody>
      </p:sp>
      <p:sp>
        <p:nvSpPr>
          <p:cNvPr id="4" name="灯片编号占位符 3"/>
          <p:cNvSpPr>
            <a:spLocks noGrp="1"/>
          </p:cNvSpPr>
          <p:nvPr>
            <p:ph type="sldNum" sz="quarter" idx="10"/>
          </p:nvPr>
        </p:nvSpPr>
        <p:spPr/>
        <p:txBody>
          <a:bodyPr/>
          <a:lstStyle/>
          <a:p>
            <a:fld id="{DC3622FA-3BAB-48D4-A8EE-73B18B544E30}" type="slidenum">
              <a:rPr lang="zh-CN" altLang="en-US" smtClean="0"/>
              <a:t>5</a:t>
            </a:fld>
            <a:endParaRPr lang="zh-CN" altLang="en-US"/>
          </a:p>
        </p:txBody>
      </p:sp>
    </p:spTree>
    <p:extLst>
      <p:ext uri="{BB962C8B-B14F-4D97-AF65-F5344CB8AC3E}">
        <p14:creationId xmlns:p14="http://schemas.microsoft.com/office/powerpoint/2010/main" val="15443827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C3622FA-3BAB-48D4-A8EE-73B18B544E30}" type="slidenum">
              <a:rPr lang="zh-CN" altLang="en-US" smtClean="0"/>
              <a:t>55</a:t>
            </a:fld>
            <a:endParaRPr lang="zh-CN" altLang="en-US"/>
          </a:p>
        </p:txBody>
      </p:sp>
    </p:spTree>
    <p:extLst>
      <p:ext uri="{BB962C8B-B14F-4D97-AF65-F5344CB8AC3E}">
        <p14:creationId xmlns:p14="http://schemas.microsoft.com/office/powerpoint/2010/main" val="5447686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PPT</a:t>
            </a:r>
            <a:r>
              <a:rPr kumimoji="1" lang="zh-CN" altLang="en-US" dirty="0"/>
              <a:t>第</a:t>
            </a:r>
            <a:r>
              <a:rPr kumimoji="1" lang="en-US" altLang="zh-CN" dirty="0"/>
              <a:t>40</a:t>
            </a:r>
            <a:r>
              <a:rPr kumimoji="1" lang="zh-CN" altLang="en-US" dirty="0"/>
              <a:t>页有提到公式 </a:t>
            </a:r>
            <a:r>
              <a:rPr kumimoji="1" lang="en-US" altLang="zh-CN" dirty="0" err="1"/>
              <a:t>ak</a:t>
            </a:r>
            <a:r>
              <a:rPr kumimoji="1" lang="en-US" altLang="zh-CN" dirty="0"/>
              <a:t>=ln[p(</a:t>
            </a:r>
            <a:r>
              <a:rPr kumimoji="1" lang="en-US" altLang="zh-CN" dirty="0" err="1"/>
              <a:t>x|ck</a:t>
            </a:r>
            <a:r>
              <a:rPr kumimoji="1" lang="en-US" altLang="zh-CN" dirty="0"/>
              <a:t>)p(</a:t>
            </a:r>
            <a:r>
              <a:rPr kumimoji="1" lang="en-US" altLang="zh-CN" dirty="0" err="1"/>
              <a:t>ck</a:t>
            </a:r>
            <a:r>
              <a:rPr kumimoji="1" lang="en-US" altLang="zh-CN" dirty="0"/>
              <a:t>)]</a:t>
            </a:r>
            <a:r>
              <a:rPr kumimoji="1" lang="zh-CN" altLang="en-US" dirty="0"/>
              <a:t>，这个是</a:t>
            </a:r>
            <a:r>
              <a:rPr kumimoji="1" lang="en-US" altLang="zh-CN" dirty="0"/>
              <a:t>k&gt;2</a:t>
            </a:r>
            <a:r>
              <a:rPr kumimoji="1" lang="zh-CN" altLang="en-US" dirty="0"/>
              <a:t>时候的公式，但是即使带入</a:t>
            </a:r>
            <a:r>
              <a:rPr kumimoji="1" lang="en-US" altLang="zh-CN" dirty="0"/>
              <a:t>k=2</a:t>
            </a:r>
            <a:r>
              <a:rPr kumimoji="1" lang="zh-CN" altLang="en-US" dirty="0"/>
              <a:t>时候的</a:t>
            </a:r>
            <a:r>
              <a:rPr kumimoji="1" lang="zh-CN" altLang="en-US"/>
              <a:t>公式</a:t>
            </a:r>
            <a:r>
              <a:rPr kumimoji="1" lang="zh-CN" altLang="en-US" smtClean="0"/>
              <a:t>也应该</a:t>
            </a:r>
            <a:r>
              <a:rPr kumimoji="1" lang="zh-CN" altLang="en-US" dirty="0"/>
              <a:t>线性型，因为对除法取</a:t>
            </a:r>
            <a:r>
              <a:rPr kumimoji="1" lang="en-US" altLang="zh-CN" dirty="0"/>
              <a:t>ln</a:t>
            </a:r>
            <a:r>
              <a:rPr kumimoji="1" lang="zh-CN" altLang="en-US" dirty="0"/>
              <a:t>就变成了减法。</a:t>
            </a:r>
            <a:endParaRPr kumimoji="1" lang="en-US" altLang="zh-CN" dirty="0"/>
          </a:p>
          <a:p>
            <a:r>
              <a:rPr kumimoji="1" lang="zh-CN" altLang="en-US" dirty="0"/>
              <a:t>可以得出，</a:t>
            </a:r>
            <a:r>
              <a:rPr kumimoji="1" lang="en-US" altLang="zh-CN" dirty="0" err="1"/>
              <a:t>ak</a:t>
            </a:r>
            <a:r>
              <a:rPr kumimoji="1" lang="en-US" altLang="zh-CN" dirty="0"/>
              <a:t>(x)</a:t>
            </a:r>
            <a:r>
              <a:rPr kumimoji="1" lang="zh-CN" altLang="en-US" dirty="0"/>
              <a:t>是</a:t>
            </a:r>
            <a:r>
              <a:rPr kumimoji="1" lang="en-US" altLang="zh-CN" dirty="0"/>
              <a:t>x</a:t>
            </a:r>
            <a:r>
              <a:rPr kumimoji="1" lang="zh-CN" altLang="en-US" dirty="0"/>
              <a:t>的线性模型。</a:t>
            </a:r>
            <a:endParaRPr kumimoji="1" lang="en-US" altLang="zh-CN" dirty="0"/>
          </a:p>
          <a:p>
            <a:r>
              <a:rPr kumimoji="1" lang="zh-CN" altLang="en-US" dirty="0"/>
              <a:t>这个结果假设了特征是二元特征，对于多元特征的情况，即每维特征都有多个离散取值，推广一下，也有类似的结果，即</a:t>
            </a:r>
            <a:r>
              <a:rPr kumimoji="1" lang="en-US" altLang="zh-CN" dirty="0" err="1"/>
              <a:t>ak</a:t>
            </a:r>
            <a:r>
              <a:rPr kumimoji="1" lang="en-US" altLang="zh-CN" dirty="0"/>
              <a:t>(x)</a:t>
            </a:r>
            <a:r>
              <a:rPr kumimoji="1" lang="zh-CN" altLang="en-US" dirty="0"/>
              <a:t>是</a:t>
            </a:r>
            <a:r>
              <a:rPr kumimoji="1" lang="en-US" altLang="zh-CN" dirty="0"/>
              <a:t>x</a:t>
            </a:r>
            <a:r>
              <a:rPr kumimoji="1" lang="zh-CN" altLang="en-US" dirty="0"/>
              <a:t>的线性模型。</a:t>
            </a:r>
          </a:p>
        </p:txBody>
      </p:sp>
      <p:sp>
        <p:nvSpPr>
          <p:cNvPr id="4" name="灯片编号占位符 3"/>
          <p:cNvSpPr>
            <a:spLocks noGrp="1"/>
          </p:cNvSpPr>
          <p:nvPr>
            <p:ph type="sldNum" sz="quarter" idx="5"/>
          </p:nvPr>
        </p:nvSpPr>
        <p:spPr/>
        <p:txBody>
          <a:bodyPr/>
          <a:lstStyle/>
          <a:p>
            <a:fld id="{DC3622FA-3BAB-48D4-A8EE-73B18B544E30}" type="slidenum">
              <a:rPr lang="zh-CN" altLang="en-US" smtClean="0"/>
              <a:t>56</a:t>
            </a:fld>
            <a:endParaRPr lang="zh-CN" altLang="en-US"/>
          </a:p>
        </p:txBody>
      </p:sp>
    </p:spTree>
    <p:extLst>
      <p:ext uri="{BB962C8B-B14F-4D97-AF65-F5344CB8AC3E}">
        <p14:creationId xmlns:p14="http://schemas.microsoft.com/office/powerpoint/2010/main" val="9340532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这是第二章给出的指数族分布的定义</a:t>
            </a:r>
          </a:p>
        </p:txBody>
      </p:sp>
      <p:sp>
        <p:nvSpPr>
          <p:cNvPr id="4" name="灯片编号占位符 3"/>
          <p:cNvSpPr>
            <a:spLocks noGrp="1"/>
          </p:cNvSpPr>
          <p:nvPr>
            <p:ph type="sldNum" sz="quarter" idx="5"/>
          </p:nvPr>
        </p:nvSpPr>
        <p:spPr/>
        <p:txBody>
          <a:bodyPr/>
          <a:lstStyle/>
          <a:p>
            <a:fld id="{DC3622FA-3BAB-48D4-A8EE-73B18B544E30}" type="slidenum">
              <a:rPr lang="zh-CN" altLang="en-US" smtClean="0"/>
              <a:t>58</a:t>
            </a:fld>
            <a:endParaRPr lang="zh-CN" altLang="en-US"/>
          </a:p>
        </p:txBody>
      </p:sp>
    </p:spTree>
    <p:extLst>
      <p:ext uri="{BB962C8B-B14F-4D97-AF65-F5344CB8AC3E}">
        <p14:creationId xmlns:p14="http://schemas.microsoft.com/office/powerpoint/2010/main" val="6289045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mtClean="0"/>
              <a:t>之所以说这是概率分布的一个子集，是因为，我们规定了</a:t>
            </a:r>
            <a:r>
              <a:rPr kumimoji="1" lang="en-US" altLang="zh-CN" smtClean="0"/>
              <a:t>u(x)=x</a:t>
            </a:r>
          </a:p>
          <a:p>
            <a:r>
              <a:rPr kumimoji="1" lang="zh-CN" altLang="en-US" smtClean="0"/>
              <a:t>下面说说缩放不变性，</a:t>
            </a:r>
            <a:r>
              <a:rPr kumimoji="1" lang="en-US" altLang="zh-CN" smtClean="0"/>
              <a:t>4.83</a:t>
            </a:r>
            <a:r>
              <a:rPr kumimoji="1" lang="zh-CN" altLang="en-US" smtClean="0"/>
              <a:t>那个公式从负无穷到正无穷的积分是</a:t>
            </a:r>
            <a:r>
              <a:rPr kumimoji="1" lang="en-US" altLang="zh-CN" smtClean="0"/>
              <a:t>1</a:t>
            </a:r>
            <a:r>
              <a:rPr kumimoji="1" lang="zh-CN" altLang="en-US" smtClean="0"/>
              <a:t>，这是概率的性质，如果此时吧</a:t>
            </a:r>
            <a:r>
              <a:rPr kumimoji="1" lang="en-US" altLang="zh-CN" smtClean="0"/>
              <a:t>x</a:t>
            </a:r>
            <a:r>
              <a:rPr kumimoji="1" lang="zh-CN" altLang="en-US" smtClean="0"/>
              <a:t>换成</a:t>
            </a:r>
            <a:r>
              <a:rPr kumimoji="1" lang="en-US" altLang="zh-CN" smtClean="0"/>
              <a:t>(1/s)*x</a:t>
            </a:r>
            <a:r>
              <a:rPr kumimoji="1" lang="zh-CN" altLang="en-US" smtClean="0"/>
              <a:t>，那么如果是</a:t>
            </a:r>
            <a:r>
              <a:rPr kumimoji="1" lang="en-US" altLang="zh-CN" smtClean="0"/>
              <a:t>d[(1/s)*x]</a:t>
            </a:r>
            <a:r>
              <a:rPr kumimoji="1" lang="zh-CN" altLang="en-US" smtClean="0"/>
              <a:t>，那积分依旧是</a:t>
            </a:r>
            <a:r>
              <a:rPr kumimoji="1" lang="en-US" altLang="zh-CN" smtClean="0"/>
              <a:t>1</a:t>
            </a:r>
            <a:r>
              <a:rPr kumimoji="1" lang="zh-CN" altLang="en-US" smtClean="0"/>
              <a:t>，</a:t>
            </a:r>
            <a:endParaRPr kumimoji="1" lang="en-US" altLang="zh-CN" smtClean="0"/>
          </a:p>
          <a:p>
            <a:r>
              <a:rPr kumimoji="1" lang="zh-CN" altLang="en-US" smtClean="0"/>
              <a:t>但现在对</a:t>
            </a:r>
            <a:r>
              <a:rPr kumimoji="1" lang="en-US" altLang="zh-CN" smtClean="0"/>
              <a:t>x</a:t>
            </a:r>
            <a:r>
              <a:rPr kumimoji="1" lang="zh-CN" altLang="en-US" smtClean="0"/>
              <a:t>缩放之后依旧对</a:t>
            </a:r>
            <a:r>
              <a:rPr kumimoji="1" lang="en-US" altLang="zh-CN" smtClean="0"/>
              <a:t>x</a:t>
            </a:r>
            <a:r>
              <a:rPr kumimoji="1" lang="zh-CN" altLang="en-US" smtClean="0"/>
              <a:t>进行积分也就是必须写成</a:t>
            </a:r>
            <a:r>
              <a:rPr kumimoji="1" lang="en-US" altLang="zh-CN" smtClean="0"/>
              <a:t>dx</a:t>
            </a:r>
            <a:r>
              <a:rPr kumimoji="1" lang="zh-CN" altLang="en-US" smtClean="0"/>
              <a:t>的形式，所以</a:t>
            </a:r>
            <a:r>
              <a:rPr kumimoji="1" lang="en-US" altLang="zh-CN" smtClean="0"/>
              <a:t>d[(1/s)*x]=(1/s)dx,</a:t>
            </a:r>
            <a:r>
              <a:rPr kumimoji="1" lang="zh-CN" altLang="en-US" smtClean="0"/>
              <a:t>也就是说积分里面会多一个系数</a:t>
            </a:r>
            <a:r>
              <a:rPr kumimoji="1" lang="en-US" altLang="zh-CN" smtClean="0"/>
              <a:t>1/s</a:t>
            </a:r>
            <a:r>
              <a:rPr kumimoji="1" lang="zh-CN" altLang="en-US" smtClean="0"/>
              <a:t>，也就看成概率密度函数要乘一个系数。</a:t>
            </a:r>
            <a:endParaRPr kumimoji="1" lang="en-US" altLang="zh-CN" smtClean="0"/>
          </a:p>
          <a:p>
            <a:endParaRPr kumimoji="1" lang="en-US" altLang="zh-CN" smtClean="0"/>
          </a:p>
          <a:p>
            <a:endParaRPr kumimoji="1" lang="en-US" altLang="zh-CN" smtClean="0"/>
          </a:p>
          <a:p>
            <a:r>
              <a:rPr kumimoji="1" lang="zh-CN" altLang="en-US" smtClean="0"/>
              <a:t>公式</a:t>
            </a:r>
            <a:r>
              <a:rPr kumimoji="1" lang="en-US" altLang="zh-CN" dirty="0"/>
              <a:t>2.236</a:t>
            </a:r>
            <a:r>
              <a:rPr kumimoji="1" lang="zh-CN" altLang="en-US" dirty="0"/>
              <a:t>讲的是概率密度具有</a:t>
            </a:r>
            <a:r>
              <a:rPr kumimoji="1" lang="zh-CN" altLang="en-US"/>
              <a:t>缩放</a:t>
            </a:r>
            <a:r>
              <a:rPr kumimoji="1" lang="zh-CN" altLang="en-US" smtClean="0"/>
              <a:t>不变性</a:t>
            </a:r>
            <a:endParaRPr kumimoji="1" lang="en-US" altLang="zh-CN" smtClean="0"/>
          </a:p>
          <a:p>
            <a:endParaRPr kumimoji="1" lang="en-US" altLang="zh-CN" smtClean="0"/>
          </a:p>
          <a:p>
            <a:endParaRPr kumimoji="1" lang="zh-CN" altLang="en-US" dirty="0"/>
          </a:p>
        </p:txBody>
      </p:sp>
      <p:sp>
        <p:nvSpPr>
          <p:cNvPr id="4" name="灯片编号占位符 3"/>
          <p:cNvSpPr>
            <a:spLocks noGrp="1"/>
          </p:cNvSpPr>
          <p:nvPr>
            <p:ph type="sldNum" sz="quarter" idx="5"/>
          </p:nvPr>
        </p:nvSpPr>
        <p:spPr/>
        <p:txBody>
          <a:bodyPr/>
          <a:lstStyle/>
          <a:p>
            <a:fld id="{DC3622FA-3BAB-48D4-A8EE-73B18B544E30}" type="slidenum">
              <a:rPr lang="zh-CN" altLang="en-US" smtClean="0"/>
              <a:t>59</a:t>
            </a:fld>
            <a:endParaRPr lang="zh-CN" altLang="en-US"/>
          </a:p>
        </p:txBody>
      </p:sp>
    </p:spTree>
    <p:extLst>
      <p:ext uri="{BB962C8B-B14F-4D97-AF65-F5344CB8AC3E}">
        <p14:creationId xmlns:p14="http://schemas.microsoft.com/office/powerpoint/2010/main" val="38231125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mtClean="0">
                <a:solidFill>
                  <a:srgbClr val="FF0000"/>
                </a:solidFill>
              </a:rPr>
              <a:t>我计算出来的结果有后面这块手打的公式，但是若是有这么一块就不是</a:t>
            </a:r>
            <a:r>
              <a:rPr kumimoji="1" lang="en-US" altLang="zh-CN" smtClean="0">
                <a:solidFill>
                  <a:srgbClr val="FF0000"/>
                </a:solidFill>
              </a:rPr>
              <a:t>x</a:t>
            </a:r>
            <a:r>
              <a:rPr kumimoji="1" lang="zh-CN" altLang="en-US" smtClean="0">
                <a:solidFill>
                  <a:srgbClr val="FF0000"/>
                </a:solidFill>
              </a:rPr>
              <a:t>的线性函数了哎？？？</a:t>
            </a:r>
          </a:p>
          <a:p>
            <a:endParaRPr kumimoji="1" lang="en-US" altLang="zh-CN" smtClean="0"/>
          </a:p>
          <a:p>
            <a:endParaRPr kumimoji="1" lang="en-US" altLang="zh-CN" smtClean="0"/>
          </a:p>
          <a:p>
            <a:r>
              <a:rPr kumimoji="1" lang="zh-CN" altLang="en-US" smtClean="0"/>
              <a:t>这</a:t>
            </a:r>
            <a:r>
              <a:rPr kumimoji="1" lang="zh-CN" altLang="en-US" dirty="0"/>
              <a:t>说明对于一大类类条件概率分布，</a:t>
            </a:r>
            <a:r>
              <a:rPr kumimoji="1" lang="en-US" altLang="zh-CN" dirty="0" err="1"/>
              <a:t>ak</a:t>
            </a:r>
            <a:r>
              <a:rPr kumimoji="1" lang="en-US" altLang="zh-CN" dirty="0"/>
              <a:t>(x)</a:t>
            </a:r>
            <a:r>
              <a:rPr kumimoji="1" lang="zh-CN" altLang="en-US" dirty="0"/>
              <a:t>都是</a:t>
            </a:r>
            <a:r>
              <a:rPr kumimoji="1" lang="en-US" altLang="zh-CN" dirty="0"/>
              <a:t>x</a:t>
            </a:r>
            <a:r>
              <a:rPr kumimoji="1" lang="zh-CN" altLang="en-US" dirty="0"/>
              <a:t>的线性函数。在这种情况下，可以直接显示的给出</a:t>
            </a:r>
            <a:r>
              <a:rPr kumimoji="1" lang="en-US" altLang="zh-CN" dirty="0" err="1"/>
              <a:t>ak</a:t>
            </a:r>
            <a:r>
              <a:rPr kumimoji="1" lang="zh-CN" altLang="en-US" dirty="0"/>
              <a:t>（</a:t>
            </a:r>
            <a:r>
              <a:rPr kumimoji="1" lang="en-US" altLang="zh-CN" dirty="0"/>
              <a:t>x</a:t>
            </a:r>
            <a:r>
              <a:rPr kumimoji="1" lang="zh-CN" altLang="en-US" dirty="0"/>
              <a:t>），并求解参数，这就是之后要讲的概率判别式模型。</a:t>
            </a:r>
          </a:p>
        </p:txBody>
      </p:sp>
      <p:sp>
        <p:nvSpPr>
          <p:cNvPr id="4" name="灯片编号占位符 3"/>
          <p:cNvSpPr>
            <a:spLocks noGrp="1"/>
          </p:cNvSpPr>
          <p:nvPr>
            <p:ph type="sldNum" sz="quarter" idx="5"/>
          </p:nvPr>
        </p:nvSpPr>
        <p:spPr/>
        <p:txBody>
          <a:bodyPr/>
          <a:lstStyle/>
          <a:p>
            <a:fld id="{DC3622FA-3BAB-48D4-A8EE-73B18B544E30}" type="slidenum">
              <a:rPr lang="zh-CN" altLang="en-US" smtClean="0"/>
              <a:t>61</a:t>
            </a:fld>
            <a:endParaRPr lang="zh-CN" altLang="en-US"/>
          </a:p>
        </p:txBody>
      </p:sp>
    </p:spTree>
    <p:extLst>
      <p:ext uri="{BB962C8B-B14F-4D97-AF65-F5344CB8AC3E}">
        <p14:creationId xmlns:p14="http://schemas.microsoft.com/office/powerpoint/2010/main" val="7303560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3622FA-3BAB-48D4-A8EE-73B18B544E30}" type="slidenum">
              <a:rPr lang="zh-CN" altLang="en-US" smtClean="0"/>
              <a:t>62</a:t>
            </a:fld>
            <a:endParaRPr lang="zh-CN" altLang="en-US"/>
          </a:p>
        </p:txBody>
      </p:sp>
    </p:spTree>
    <p:extLst>
      <p:ext uri="{BB962C8B-B14F-4D97-AF65-F5344CB8AC3E}">
        <p14:creationId xmlns:p14="http://schemas.microsoft.com/office/powerpoint/2010/main" val="961405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概率生成式模型中假设了类条件概率密度，当假设不能很好的近似真实分布时，预测表现就不一定好，且生成式模型里面的超参数很多。</a:t>
            </a:r>
            <a:endParaRPr kumimoji="1" lang="en-US" altLang="zh-CN" dirty="0"/>
          </a:p>
          <a:p>
            <a:r>
              <a:rPr kumimoji="1" lang="zh-CN" altLang="en-US" dirty="0"/>
              <a:t>所以就有了概率判别式模型，它的超参数相对较少，且预测效果有所提升，尤其是当类条件概率密度的假设不能很好的近似真实分布时。</a:t>
            </a:r>
          </a:p>
        </p:txBody>
      </p:sp>
      <p:sp>
        <p:nvSpPr>
          <p:cNvPr id="4" name="灯片编号占位符 3"/>
          <p:cNvSpPr>
            <a:spLocks noGrp="1"/>
          </p:cNvSpPr>
          <p:nvPr>
            <p:ph type="sldNum" sz="quarter" idx="5"/>
          </p:nvPr>
        </p:nvSpPr>
        <p:spPr/>
        <p:txBody>
          <a:bodyPr/>
          <a:lstStyle/>
          <a:p>
            <a:fld id="{DC3622FA-3BAB-48D4-A8EE-73B18B544E30}" type="slidenum">
              <a:rPr lang="zh-CN" altLang="en-US" smtClean="0"/>
              <a:t>63</a:t>
            </a:fld>
            <a:endParaRPr lang="zh-CN" altLang="en-US"/>
          </a:p>
        </p:txBody>
      </p:sp>
    </p:spTree>
    <p:extLst>
      <p:ext uri="{BB962C8B-B14F-4D97-AF65-F5344CB8AC3E}">
        <p14:creationId xmlns:p14="http://schemas.microsoft.com/office/powerpoint/2010/main" val="42546731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如图，在特征空间线性可分的类别在原始观测空间不一定线性可分。而之前讨论的构造判别函数只能解决线性可分的数据集，若不可分咋办，就用固定基函数进行一个非线性变化，使得在特征空间内线性可分，</a:t>
            </a:r>
            <a:endParaRPr kumimoji="1" lang="en-US" altLang="zh-CN" dirty="0"/>
          </a:p>
          <a:p>
            <a:r>
              <a:rPr kumimoji="1" lang="zh-CN" altLang="en-US" dirty="0"/>
              <a:t>这样之前讨论的算法就可以应用到特征空间啦。</a:t>
            </a:r>
            <a:endParaRPr kumimoji="1" lang="en-US" altLang="zh-CN" dirty="0"/>
          </a:p>
        </p:txBody>
      </p:sp>
      <p:sp>
        <p:nvSpPr>
          <p:cNvPr id="4" name="灯片编号占位符 3"/>
          <p:cNvSpPr>
            <a:spLocks noGrp="1"/>
          </p:cNvSpPr>
          <p:nvPr>
            <p:ph type="sldNum" sz="quarter" idx="5"/>
          </p:nvPr>
        </p:nvSpPr>
        <p:spPr/>
        <p:txBody>
          <a:bodyPr/>
          <a:lstStyle/>
          <a:p>
            <a:fld id="{DC3622FA-3BAB-48D4-A8EE-73B18B544E30}" type="slidenum">
              <a:rPr lang="zh-CN" altLang="en-US" smtClean="0"/>
              <a:t>65</a:t>
            </a:fld>
            <a:endParaRPr lang="zh-CN" altLang="en-US"/>
          </a:p>
        </p:txBody>
      </p:sp>
    </p:spTree>
    <p:extLst>
      <p:ext uri="{BB962C8B-B14F-4D97-AF65-F5344CB8AC3E}">
        <p14:creationId xmlns:p14="http://schemas.microsoft.com/office/powerpoint/2010/main" val="4962951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mtClean="0"/>
              <a:t>交叉熵损失函数就是</a:t>
            </a:r>
            <a:r>
              <a:rPr kumimoji="1" lang="en-US" altLang="zh-CN" smtClean="0"/>
              <a:t>-sum(</a:t>
            </a:r>
            <a:r>
              <a:rPr kumimoji="1" lang="zh-CN" altLang="en-US" smtClean="0"/>
              <a:t>真实值</a:t>
            </a:r>
            <a:r>
              <a:rPr kumimoji="1" lang="en-US" altLang="zh-CN" smtClean="0"/>
              <a:t>*log(</a:t>
            </a:r>
            <a:r>
              <a:rPr kumimoji="1" lang="zh-CN" altLang="en-US" smtClean="0"/>
              <a:t>预测</a:t>
            </a:r>
            <a:r>
              <a:rPr kumimoji="1" lang="en-US" altLang="zh-CN" smtClean="0"/>
              <a:t>))</a:t>
            </a:r>
          </a:p>
          <a:p>
            <a:r>
              <a:rPr kumimoji="1" lang="zh-CN" altLang="en-US" smtClean="0"/>
              <a:t>因为</a:t>
            </a:r>
            <a:r>
              <a:rPr kumimoji="1" lang="en-US" altLang="zh-CN" dirty="0" err="1"/>
              <a:t>yn</a:t>
            </a:r>
            <a:r>
              <a:rPr kumimoji="1" lang="zh-CN" altLang="en-US" dirty="0"/>
              <a:t>里面有个</a:t>
            </a:r>
            <a:r>
              <a:rPr kumimoji="1" lang="en-US" altLang="zh-CN" dirty="0"/>
              <a:t>sigmoid</a:t>
            </a:r>
            <a:r>
              <a:rPr kumimoji="1" lang="zh-CN" altLang="en-US" dirty="0"/>
              <a:t>函数，是非线性函数，难以求出解析解</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所以就只能求数值解，这时候如果误差函数是凸函数，用迭代法求解就不需要担心陷入局部极小值点</a:t>
            </a:r>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DC3622FA-3BAB-48D4-A8EE-73B18B544E30}" type="slidenum">
              <a:rPr lang="zh-CN" altLang="en-US" smtClean="0"/>
              <a:t>68</a:t>
            </a:fld>
            <a:endParaRPr lang="zh-CN" altLang="en-US"/>
          </a:p>
        </p:txBody>
      </p:sp>
    </p:spTree>
    <p:extLst>
      <p:ext uri="{BB962C8B-B14F-4D97-AF65-F5344CB8AC3E}">
        <p14:creationId xmlns:p14="http://schemas.microsoft.com/office/powerpoint/2010/main" val="22408157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凸函数</a:t>
            </a:r>
            <a:r>
              <a:rPr kumimoji="1" lang="zh-CN" altLang="en-US" smtClean="0"/>
              <a:t>定义</a:t>
            </a:r>
            <a:r>
              <a:rPr kumimoji="1" lang="zh-CN" altLang="en-US" dirty="0"/>
              <a:t>，对于标量，就是二阶导大于等于</a:t>
            </a:r>
            <a:r>
              <a:rPr kumimoji="1" lang="en-US" altLang="zh-CN" dirty="0"/>
              <a:t>0</a:t>
            </a:r>
            <a:r>
              <a:rPr kumimoji="1" lang="zh-CN" altLang="en-US" dirty="0"/>
              <a:t>，对于矩阵，那就是</a:t>
            </a:r>
            <a:r>
              <a:rPr kumimoji="1" lang="en-US" altLang="zh-CN" dirty="0"/>
              <a:t>H</a:t>
            </a:r>
            <a:r>
              <a:rPr kumimoji="1" lang="zh-CN" altLang="en-US" dirty="0"/>
              <a:t>矩阵是半正定。既然是凸函数，就可以迭代法</a:t>
            </a:r>
            <a:r>
              <a:rPr kumimoji="1" lang="zh-CN" altLang="en-US"/>
              <a:t>求解</a:t>
            </a:r>
            <a:r>
              <a:rPr kumimoji="1" lang="zh-CN" altLang="en-US" smtClean="0"/>
              <a:t>了</a:t>
            </a:r>
            <a:endParaRPr kumimoji="1" lang="en-US" altLang="zh-CN" smtClean="0"/>
          </a:p>
          <a:p>
            <a:endParaRPr kumimoji="1" lang="en-US" altLang="zh-CN" smtClean="0"/>
          </a:p>
          <a:p>
            <a:r>
              <a:rPr kumimoji="1" lang="zh-CN" altLang="en-US" smtClean="0"/>
              <a:t>对</a:t>
            </a:r>
            <a:r>
              <a:rPr kumimoji="1" lang="en-US" altLang="zh-CN" smtClean="0"/>
              <a:t>E</a:t>
            </a:r>
            <a:r>
              <a:rPr kumimoji="1" lang="zh-CN" altLang="en-US" smtClean="0"/>
              <a:t>求一阶导数（梯度）的关键公式是</a:t>
            </a:r>
            <a:r>
              <a:rPr kumimoji="1" lang="en-US" altLang="zh-CN" smtClean="0"/>
              <a:t>dsigma(a)=sigma*(1-sigma)</a:t>
            </a:r>
            <a:r>
              <a:rPr kumimoji="1" lang="zh-CN" altLang="en-US" smtClean="0"/>
              <a:t>，本子上有写推导过程</a:t>
            </a:r>
            <a:endParaRPr kumimoji="1" lang="en-US" altLang="zh-CN" smtClean="0"/>
          </a:p>
          <a:p>
            <a:r>
              <a:rPr kumimoji="1" lang="zh-CN" altLang="en-US" smtClean="0"/>
              <a:t>我们看到，对于梯度，涉及到 </a:t>
            </a:r>
            <a:r>
              <a:rPr kumimoji="1" lang="en-US" altLang="zh-CN" smtClean="0"/>
              <a:t>logistic sigmoid </a:t>
            </a:r>
            <a:r>
              <a:rPr kumimoji="1" lang="zh-CN" altLang="en-US" smtClean="0"/>
              <a:t>的导数的因⼦已经被消去，</a:t>
            </a:r>
          </a:p>
          <a:p>
            <a:r>
              <a:rPr kumimoji="1" lang="zh-CN" altLang="en-US" smtClean="0"/>
              <a:t>使得对数似然函数的梯度的形式⼗分简单。特别地，数据点 </a:t>
            </a:r>
            <a:r>
              <a:rPr kumimoji="1" lang="en-US" altLang="zh-CN" smtClean="0"/>
              <a:t>n </a:t>
            </a:r>
            <a:r>
              <a:rPr kumimoji="1" lang="zh-CN" altLang="en-US" smtClean="0"/>
              <a:t>对梯度的贡献为⽬标值和模型预测</a:t>
            </a:r>
          </a:p>
          <a:p>
            <a:r>
              <a:rPr kumimoji="1" lang="zh-CN" altLang="en-US" smtClean="0"/>
              <a:t>值之间的“误差” </a:t>
            </a:r>
            <a:r>
              <a:rPr kumimoji="1" lang="en-US" altLang="zh-CN" smtClean="0"/>
              <a:t>y n − t n </a:t>
            </a:r>
            <a:r>
              <a:rPr kumimoji="1" lang="zh-CN" altLang="en-US" smtClean="0"/>
              <a:t>与基函数向量 </a:t>
            </a:r>
            <a:r>
              <a:rPr kumimoji="1" lang="en-US" altLang="zh-CN" smtClean="0"/>
              <a:t>ϕ n </a:t>
            </a:r>
            <a:r>
              <a:rPr kumimoji="1" lang="zh-CN" altLang="en-US" smtClean="0"/>
              <a:t>相乘。此外，与公式（</a:t>
            </a:r>
            <a:r>
              <a:rPr kumimoji="1" lang="en-US" altLang="zh-CN" smtClean="0"/>
              <a:t>3.13</a:t>
            </a:r>
            <a:r>
              <a:rPr kumimoji="1" lang="zh-CN" altLang="en-US" smtClean="0"/>
              <a:t>）的对⽐表明，它的函数形</a:t>
            </a:r>
          </a:p>
          <a:p>
            <a:r>
              <a:rPr kumimoji="1" lang="zh-CN" altLang="en-US" smtClean="0"/>
              <a:t>式与线性回归模型中的平⽅和误差函数的梯度的函数形式完全相同。</a:t>
            </a:r>
            <a:endParaRPr kumimoji="1" lang="zh-CN" altLang="en-US" dirty="0"/>
          </a:p>
        </p:txBody>
      </p:sp>
      <p:sp>
        <p:nvSpPr>
          <p:cNvPr id="4" name="灯片编号占位符 3"/>
          <p:cNvSpPr>
            <a:spLocks noGrp="1"/>
          </p:cNvSpPr>
          <p:nvPr>
            <p:ph type="sldNum" sz="quarter" idx="5"/>
          </p:nvPr>
        </p:nvSpPr>
        <p:spPr/>
        <p:txBody>
          <a:bodyPr/>
          <a:lstStyle/>
          <a:p>
            <a:fld id="{DC3622FA-3BAB-48D4-A8EE-73B18B544E30}" type="slidenum">
              <a:rPr lang="zh-CN" altLang="en-US" smtClean="0"/>
              <a:t>69</a:t>
            </a:fld>
            <a:endParaRPr lang="zh-CN" altLang="en-US"/>
          </a:p>
        </p:txBody>
      </p:sp>
    </p:spTree>
    <p:extLst>
      <p:ext uri="{BB962C8B-B14F-4D97-AF65-F5344CB8AC3E}">
        <p14:creationId xmlns:p14="http://schemas.microsoft.com/office/powerpoint/2010/main" val="2110515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构造二分类的线性判别函数</a:t>
            </a:r>
          </a:p>
        </p:txBody>
      </p:sp>
      <p:sp>
        <p:nvSpPr>
          <p:cNvPr id="4" name="灯片编号占位符 3"/>
          <p:cNvSpPr>
            <a:spLocks noGrp="1"/>
          </p:cNvSpPr>
          <p:nvPr>
            <p:ph type="sldNum" sz="quarter" idx="10"/>
          </p:nvPr>
        </p:nvSpPr>
        <p:spPr/>
        <p:txBody>
          <a:bodyPr/>
          <a:lstStyle/>
          <a:p>
            <a:fld id="{DC3622FA-3BAB-48D4-A8EE-73B18B544E30}" type="slidenum">
              <a:rPr lang="zh-CN" altLang="en-US" smtClean="0"/>
              <a:t>9</a:t>
            </a:fld>
            <a:endParaRPr lang="zh-CN" altLang="en-US"/>
          </a:p>
        </p:txBody>
      </p:sp>
    </p:spTree>
    <p:extLst>
      <p:ext uri="{BB962C8B-B14F-4D97-AF65-F5344CB8AC3E}">
        <p14:creationId xmlns:p14="http://schemas.microsoft.com/office/powerpoint/2010/main" val="1355024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感觉就是牛顿法</a:t>
            </a:r>
            <a:endParaRPr lang="zh-CN" altLang="en-US"/>
          </a:p>
        </p:txBody>
      </p:sp>
      <p:sp>
        <p:nvSpPr>
          <p:cNvPr id="4" name="灯片编号占位符 3"/>
          <p:cNvSpPr>
            <a:spLocks noGrp="1"/>
          </p:cNvSpPr>
          <p:nvPr>
            <p:ph type="sldNum" sz="quarter" idx="10"/>
          </p:nvPr>
        </p:nvSpPr>
        <p:spPr/>
        <p:txBody>
          <a:bodyPr/>
          <a:lstStyle/>
          <a:p>
            <a:fld id="{DC3622FA-3BAB-48D4-A8EE-73B18B544E30}" type="slidenum">
              <a:rPr lang="zh-CN" altLang="en-US" smtClean="0"/>
              <a:t>70</a:t>
            </a:fld>
            <a:endParaRPr lang="zh-CN" altLang="en-US"/>
          </a:p>
        </p:txBody>
      </p:sp>
    </p:spTree>
    <p:extLst>
      <p:ext uri="{BB962C8B-B14F-4D97-AF65-F5344CB8AC3E}">
        <p14:creationId xmlns:p14="http://schemas.microsoft.com/office/powerpoint/2010/main" val="40833356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结合前两张</a:t>
            </a:r>
            <a:r>
              <a:rPr kumimoji="1" lang="en-US" altLang="zh-CN" dirty="0"/>
              <a:t>PPT</a:t>
            </a:r>
            <a:r>
              <a:rPr kumimoji="1" lang="zh-CN" altLang="en-US" dirty="0"/>
              <a:t>（</a:t>
            </a:r>
            <a:r>
              <a:rPr kumimoji="1" lang="en-US" altLang="zh-CN" dirty="0"/>
              <a:t>P67</a:t>
            </a:r>
            <a:r>
              <a:rPr kumimoji="1" lang="zh-CN" altLang="en-US" dirty="0"/>
              <a:t>，</a:t>
            </a:r>
            <a:r>
              <a:rPr kumimoji="1" lang="en-US" altLang="zh-CN" dirty="0"/>
              <a:t>P68</a:t>
            </a:r>
            <a:r>
              <a:rPr kumimoji="1" lang="zh-CN" altLang="en-US" dirty="0"/>
              <a:t>）可以得出这张的内容。</a:t>
            </a:r>
          </a:p>
        </p:txBody>
      </p:sp>
      <p:sp>
        <p:nvSpPr>
          <p:cNvPr id="4" name="灯片编号占位符 3"/>
          <p:cNvSpPr>
            <a:spLocks noGrp="1"/>
          </p:cNvSpPr>
          <p:nvPr>
            <p:ph type="sldNum" sz="quarter" idx="5"/>
          </p:nvPr>
        </p:nvSpPr>
        <p:spPr/>
        <p:txBody>
          <a:bodyPr/>
          <a:lstStyle/>
          <a:p>
            <a:fld id="{DC3622FA-3BAB-48D4-A8EE-73B18B544E30}" type="slidenum">
              <a:rPr lang="zh-CN" altLang="en-US" smtClean="0"/>
              <a:t>71</a:t>
            </a:fld>
            <a:endParaRPr lang="zh-CN" altLang="en-US"/>
          </a:p>
        </p:txBody>
      </p:sp>
    </p:spTree>
    <p:extLst>
      <p:ext uri="{BB962C8B-B14F-4D97-AF65-F5344CB8AC3E}">
        <p14:creationId xmlns:p14="http://schemas.microsoft.com/office/powerpoint/2010/main" val="4224717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C3622FA-3BAB-48D4-A8EE-73B18B544E30}" type="slidenum">
              <a:rPr lang="zh-CN" altLang="en-US" smtClean="0"/>
              <a:t>73</a:t>
            </a:fld>
            <a:endParaRPr lang="zh-CN" altLang="en-US"/>
          </a:p>
        </p:txBody>
      </p:sp>
    </p:spTree>
    <p:extLst>
      <p:ext uri="{BB962C8B-B14F-4D97-AF65-F5344CB8AC3E}">
        <p14:creationId xmlns:p14="http://schemas.microsoft.com/office/powerpoint/2010/main" val="1393902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跟二分类一样，依旧用最大似然法来求解参数，</a:t>
            </a:r>
            <a:r>
              <a:rPr kumimoji="1" lang="en-US" altLang="zh-CN" dirty="0"/>
              <a:t>Tn</a:t>
            </a:r>
            <a:r>
              <a:rPr kumimoji="1" lang="zh-CN" altLang="en-US" dirty="0"/>
              <a:t>是一个</a:t>
            </a:r>
            <a:r>
              <a:rPr kumimoji="1" lang="en-US" altLang="zh-CN" dirty="0"/>
              <a:t>1-of-k</a:t>
            </a:r>
            <a:r>
              <a:rPr kumimoji="1" lang="zh-CN" altLang="en-US" dirty="0"/>
              <a:t>编码的向量，</a:t>
            </a:r>
            <a:r>
              <a:rPr kumimoji="1" lang="en-US" altLang="zh-CN" dirty="0" err="1"/>
              <a:t>Tnk</a:t>
            </a:r>
            <a:r>
              <a:rPr kumimoji="1" lang="zh-CN" altLang="en-US" dirty="0"/>
              <a:t>表示若属于第</a:t>
            </a:r>
            <a:r>
              <a:rPr kumimoji="1" lang="en-US" altLang="zh-CN" dirty="0"/>
              <a:t>k</a:t>
            </a:r>
            <a:r>
              <a:rPr kumimoji="1" lang="zh-CN" altLang="en-US" dirty="0"/>
              <a:t>类，则</a:t>
            </a:r>
            <a:r>
              <a:rPr kumimoji="1" lang="en-US" altLang="zh-CN" dirty="0" err="1"/>
              <a:t>Tnk</a:t>
            </a:r>
            <a:r>
              <a:rPr kumimoji="1" lang="zh-CN" altLang="en-US" dirty="0"/>
              <a:t>为</a:t>
            </a:r>
            <a:r>
              <a:rPr kumimoji="1" lang="en-US" altLang="zh-CN" dirty="0"/>
              <a:t>1</a:t>
            </a:r>
            <a:r>
              <a:rPr kumimoji="1" lang="zh-CN" altLang="en-US" dirty="0"/>
              <a:t>，否则为</a:t>
            </a:r>
            <a:r>
              <a:rPr kumimoji="1" lang="en-US" altLang="zh-CN" dirty="0"/>
              <a:t>0</a:t>
            </a:r>
            <a:r>
              <a:rPr kumimoji="1" lang="zh-CN" altLang="en-US" dirty="0"/>
              <a:t>，</a:t>
            </a:r>
          </a:p>
        </p:txBody>
      </p:sp>
      <p:sp>
        <p:nvSpPr>
          <p:cNvPr id="4" name="灯片编号占位符 3"/>
          <p:cNvSpPr>
            <a:spLocks noGrp="1"/>
          </p:cNvSpPr>
          <p:nvPr>
            <p:ph type="sldNum" sz="quarter" idx="5"/>
          </p:nvPr>
        </p:nvSpPr>
        <p:spPr/>
        <p:txBody>
          <a:bodyPr/>
          <a:lstStyle/>
          <a:p>
            <a:fld id="{DC3622FA-3BAB-48D4-A8EE-73B18B544E30}" type="slidenum">
              <a:rPr lang="zh-CN" altLang="en-US" smtClean="0"/>
              <a:t>74</a:t>
            </a:fld>
            <a:endParaRPr lang="zh-CN" altLang="en-US"/>
          </a:p>
        </p:txBody>
      </p:sp>
    </p:spTree>
    <p:extLst>
      <p:ext uri="{BB962C8B-B14F-4D97-AF65-F5344CB8AC3E}">
        <p14:creationId xmlns:p14="http://schemas.microsoft.com/office/powerpoint/2010/main" val="32274084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误差函数是负的对数似然函数</a:t>
            </a:r>
          </a:p>
        </p:txBody>
      </p:sp>
      <p:sp>
        <p:nvSpPr>
          <p:cNvPr id="4" name="灯片编号占位符 3"/>
          <p:cNvSpPr>
            <a:spLocks noGrp="1"/>
          </p:cNvSpPr>
          <p:nvPr>
            <p:ph type="sldNum" sz="quarter" idx="5"/>
          </p:nvPr>
        </p:nvSpPr>
        <p:spPr/>
        <p:txBody>
          <a:bodyPr/>
          <a:lstStyle/>
          <a:p>
            <a:fld id="{DC3622FA-3BAB-48D4-A8EE-73B18B544E30}" type="slidenum">
              <a:rPr lang="zh-CN" altLang="en-US" smtClean="0"/>
              <a:t>75</a:t>
            </a:fld>
            <a:endParaRPr lang="zh-CN" altLang="en-US"/>
          </a:p>
        </p:txBody>
      </p:sp>
    </p:spTree>
    <p:extLst>
      <p:ext uri="{BB962C8B-B14F-4D97-AF65-F5344CB8AC3E}">
        <p14:creationId xmlns:p14="http://schemas.microsoft.com/office/powerpoint/2010/main" val="16716802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多元函数的</a:t>
            </a:r>
            <a:r>
              <a:rPr lang="en-US" altLang="zh-CN" sz="1200" b="0" i="0" kern="1200" dirty="0">
                <a:solidFill>
                  <a:schemeClr val="tx1"/>
                </a:solidFill>
                <a:effectLst/>
                <a:latin typeface="+mn-lt"/>
                <a:ea typeface="+mn-ea"/>
                <a:cs typeface="+mn-cs"/>
              </a:rPr>
              <a:t>hessian</a:t>
            </a:r>
            <a:r>
              <a:rPr lang="zh-CN" altLang="en-US" sz="1200" b="0" i="0" kern="1200" dirty="0">
                <a:solidFill>
                  <a:schemeClr val="tx1"/>
                </a:solidFill>
                <a:effectLst/>
                <a:latin typeface="+mn-lt"/>
                <a:ea typeface="+mn-ea"/>
                <a:cs typeface="+mn-cs"/>
              </a:rPr>
              <a:t>矩阵半正定性就相当于一元函数二阶导非负性</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因此凸函数的</a:t>
            </a:r>
            <a:r>
              <a:rPr lang="en-US" altLang="zh-CN" sz="1200" b="0" i="0" kern="1200" dirty="0">
                <a:solidFill>
                  <a:schemeClr val="tx1"/>
                </a:solidFill>
                <a:effectLst/>
                <a:latin typeface="+mn-lt"/>
                <a:ea typeface="+mn-ea"/>
                <a:cs typeface="+mn-cs"/>
              </a:rPr>
              <a:t>hessian</a:t>
            </a:r>
            <a:r>
              <a:rPr lang="zh-CN" altLang="en-US" sz="1200" b="0" i="0" kern="1200" dirty="0">
                <a:solidFill>
                  <a:schemeClr val="tx1"/>
                </a:solidFill>
                <a:effectLst/>
                <a:latin typeface="+mn-lt"/>
                <a:ea typeface="+mn-ea"/>
                <a:cs typeface="+mn-cs"/>
              </a:rPr>
              <a:t>矩阵一定是半正定。</a:t>
            </a:r>
            <a:endParaRPr kumimoji="1" lang="zh-CN" altLang="en-US" dirty="0"/>
          </a:p>
        </p:txBody>
      </p:sp>
      <p:sp>
        <p:nvSpPr>
          <p:cNvPr id="4" name="灯片编号占位符 3"/>
          <p:cNvSpPr>
            <a:spLocks noGrp="1"/>
          </p:cNvSpPr>
          <p:nvPr>
            <p:ph type="sldNum" sz="quarter" idx="5"/>
          </p:nvPr>
        </p:nvSpPr>
        <p:spPr/>
        <p:txBody>
          <a:bodyPr/>
          <a:lstStyle/>
          <a:p>
            <a:fld id="{DC3622FA-3BAB-48D4-A8EE-73B18B544E30}" type="slidenum">
              <a:rPr lang="zh-CN" altLang="en-US" smtClean="0"/>
              <a:t>76</a:t>
            </a:fld>
            <a:endParaRPr lang="zh-CN" altLang="en-US"/>
          </a:p>
        </p:txBody>
      </p:sp>
    </p:spTree>
    <p:extLst>
      <p:ext uri="{BB962C8B-B14F-4D97-AF65-F5344CB8AC3E}">
        <p14:creationId xmlns:p14="http://schemas.microsoft.com/office/powerpoint/2010/main" val="10920550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之所以加激活函数，是因为一般线性模型的值域是实数域，无法表示概率，必须用一个激活函数，将数值限制在</a:t>
            </a:r>
            <a:r>
              <a:rPr kumimoji="1" lang="en-US" altLang="zh-CN" dirty="0"/>
              <a:t>0</a:t>
            </a:r>
            <a:r>
              <a:rPr kumimoji="1" lang="zh-CN" altLang="en-US" dirty="0"/>
              <a:t>和</a:t>
            </a:r>
            <a:r>
              <a:rPr kumimoji="1" lang="en-US" altLang="zh-CN" dirty="0"/>
              <a:t>1</a:t>
            </a:r>
            <a:r>
              <a:rPr kumimoji="1" lang="zh-CN" altLang="en-US" dirty="0"/>
              <a:t>之间。</a:t>
            </a:r>
            <a:r>
              <a:rPr kumimoji="1" lang="en-US" altLang="zh-CN" dirty="0"/>
              <a:t>Sigmoid</a:t>
            </a:r>
            <a:r>
              <a:rPr kumimoji="1" lang="zh-CN" altLang="en-US" dirty="0"/>
              <a:t>函数和</a:t>
            </a:r>
            <a:r>
              <a:rPr kumimoji="1" lang="en-US" altLang="zh-CN" dirty="0" err="1"/>
              <a:t>softmax</a:t>
            </a:r>
            <a:r>
              <a:rPr kumimoji="1" lang="zh-CN" altLang="en-US" dirty="0"/>
              <a:t>函数都是值域在</a:t>
            </a:r>
            <a:r>
              <a:rPr kumimoji="1" lang="en-US" altLang="zh-CN" dirty="0"/>
              <a:t>0-1</a:t>
            </a:r>
            <a:r>
              <a:rPr kumimoji="1" lang="zh-CN" altLang="en-US" dirty="0"/>
              <a:t>之间。</a:t>
            </a:r>
            <a:endParaRPr kumimoji="1" lang="en-US" altLang="zh-CN" dirty="0"/>
          </a:p>
          <a:p>
            <a:r>
              <a:rPr kumimoji="1" lang="zh-CN" altLang="en-US" dirty="0"/>
              <a:t>而</a:t>
            </a:r>
            <a:r>
              <a:rPr kumimoji="1" lang="en-US" altLang="zh-CN" dirty="0" err="1"/>
              <a:t>probit</a:t>
            </a:r>
            <a:r>
              <a:rPr kumimoji="1" lang="zh-CN" altLang="en-US" dirty="0"/>
              <a:t>激活函数是从分布函数的角度出发得到的。</a:t>
            </a:r>
            <a:r>
              <a:rPr kumimoji="1" lang="en-US" altLang="zh-CN" dirty="0"/>
              <a:t>【</a:t>
            </a:r>
            <a:r>
              <a:rPr kumimoji="1" lang="zh-CN" altLang="en-US" dirty="0"/>
              <a:t>任何概率密度函数的累计分布函数都是</a:t>
            </a:r>
            <a:r>
              <a:rPr kumimoji="1" lang="en-US" altLang="zh-CN" dirty="0"/>
              <a:t>0</a:t>
            </a:r>
            <a:r>
              <a:rPr kumimoji="1" lang="zh-CN" altLang="en-US" dirty="0"/>
              <a:t>到</a:t>
            </a:r>
            <a:r>
              <a:rPr kumimoji="1" lang="en-US" altLang="zh-CN" dirty="0"/>
              <a:t>1</a:t>
            </a:r>
            <a:r>
              <a:rPr kumimoji="1" lang="zh-CN" altLang="en-US" dirty="0"/>
              <a:t>取值的，而</a:t>
            </a:r>
            <a:r>
              <a:rPr kumimoji="1" lang="en-US" altLang="zh-CN" dirty="0" err="1"/>
              <a:t>probit</a:t>
            </a:r>
            <a:r>
              <a:rPr kumimoji="1" lang="zh-CN" altLang="en-US" dirty="0"/>
              <a:t>激活函数则是基于标准正态分布的累计分布函数的</a:t>
            </a:r>
            <a:r>
              <a:rPr kumimoji="1" lang="en-US" altLang="zh-CN" dirty="0"/>
              <a:t>】</a:t>
            </a:r>
            <a:endParaRPr kumimoji="1" lang="zh-CN" altLang="en-US" dirty="0"/>
          </a:p>
        </p:txBody>
      </p:sp>
      <p:sp>
        <p:nvSpPr>
          <p:cNvPr id="4" name="灯片编号占位符 3"/>
          <p:cNvSpPr>
            <a:spLocks noGrp="1"/>
          </p:cNvSpPr>
          <p:nvPr>
            <p:ph type="sldNum" sz="quarter" idx="5"/>
          </p:nvPr>
        </p:nvSpPr>
        <p:spPr/>
        <p:txBody>
          <a:bodyPr/>
          <a:lstStyle/>
          <a:p>
            <a:fld id="{DC3622FA-3BAB-48D4-A8EE-73B18B544E30}" type="slidenum">
              <a:rPr lang="zh-CN" altLang="en-US" smtClean="0"/>
              <a:t>77</a:t>
            </a:fld>
            <a:endParaRPr lang="zh-CN" altLang="en-US"/>
          </a:p>
        </p:txBody>
      </p:sp>
    </p:spTree>
    <p:extLst>
      <p:ext uri="{BB962C8B-B14F-4D97-AF65-F5344CB8AC3E}">
        <p14:creationId xmlns:p14="http://schemas.microsoft.com/office/powerpoint/2010/main" val="11602631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图中，假设</a:t>
            </a:r>
            <a:r>
              <a:rPr kumimoji="1" lang="en-US" altLang="zh-CN" dirty="0"/>
              <a:t>a</a:t>
            </a:r>
            <a:r>
              <a:rPr kumimoji="1" lang="zh-CN" altLang="en-US" dirty="0"/>
              <a:t>的取值是</a:t>
            </a:r>
            <a:r>
              <a:rPr kumimoji="1" lang="en-US" altLang="zh-CN" dirty="0"/>
              <a:t>0</a:t>
            </a:r>
            <a:r>
              <a:rPr kumimoji="1" lang="zh-CN" altLang="en-US" dirty="0"/>
              <a:t>到</a:t>
            </a:r>
            <a:r>
              <a:rPr kumimoji="1" lang="en-US" altLang="zh-CN" dirty="0"/>
              <a:t>4</a:t>
            </a:r>
            <a:r>
              <a:rPr kumimoji="1" lang="zh-CN" altLang="en-US" dirty="0"/>
              <a:t>，每个值的概率如蓝线所示，红线是对应的是累计分布函数，红色的每一个点的值代表的是蓝色与</a:t>
            </a:r>
            <a:r>
              <a:rPr kumimoji="1" lang="en-US" altLang="zh-CN" dirty="0"/>
              <a:t>x</a:t>
            </a:r>
            <a:r>
              <a:rPr kumimoji="1" lang="zh-CN" altLang="en-US" dirty="0"/>
              <a:t>轴的面积，也就是绿色区域</a:t>
            </a:r>
            <a:endParaRPr kumimoji="1" lang="en-US" altLang="zh-CN" dirty="0"/>
          </a:p>
          <a:p>
            <a:r>
              <a:rPr kumimoji="1" lang="zh-CN" altLang="en-US" dirty="0"/>
              <a:t>，蓝色线的每一点的值表示红色线对应点处的斜率。</a:t>
            </a:r>
            <a:endParaRPr kumimoji="1" lang="en-US" altLang="zh-CN" dirty="0"/>
          </a:p>
          <a:p>
            <a:r>
              <a:rPr kumimoji="1" lang="zh-CN" altLang="en-US" dirty="0"/>
              <a:t>假设绿色线右边部分就激活为</a:t>
            </a:r>
            <a:r>
              <a:rPr kumimoji="1" lang="en-US" altLang="zh-CN" dirty="0"/>
              <a:t>1</a:t>
            </a:r>
            <a:r>
              <a:rPr kumimoji="1" lang="zh-CN" altLang="en-US" dirty="0"/>
              <a:t>，那就是</a:t>
            </a:r>
            <a:r>
              <a:rPr kumimoji="1" lang="en-US" altLang="zh-CN" dirty="0"/>
              <a:t>a</a:t>
            </a:r>
            <a:r>
              <a:rPr kumimoji="1" lang="zh-CN" altLang="en-US" dirty="0"/>
              <a:t>大于某个值，也就是</a:t>
            </a:r>
            <a:r>
              <a:rPr kumimoji="1" lang="en-US" altLang="zh-CN" dirty="0"/>
              <a:t>f</a:t>
            </a:r>
            <a:r>
              <a:rPr kumimoji="1" lang="zh-CN" altLang="en-US" dirty="0"/>
              <a:t>（</a:t>
            </a:r>
            <a:r>
              <a:rPr kumimoji="1" lang="en-US" altLang="zh-CN" dirty="0"/>
              <a:t>a</a:t>
            </a:r>
            <a:r>
              <a:rPr kumimoji="1" lang="zh-CN" altLang="en-US" dirty="0"/>
              <a:t>）大于某个概率的时候，被激活为</a:t>
            </a:r>
            <a:r>
              <a:rPr kumimoji="1" lang="en-US" altLang="zh-CN" dirty="0"/>
              <a:t>1</a:t>
            </a:r>
            <a:r>
              <a:rPr kumimoji="1" lang="zh-CN" altLang="en-US" dirty="0"/>
              <a:t>。</a:t>
            </a:r>
            <a:endParaRPr kumimoji="1" lang="en-US" altLang="zh-CN" dirty="0"/>
          </a:p>
          <a:p>
            <a:r>
              <a:rPr kumimoji="1" lang="zh-CN" altLang="en-US" dirty="0"/>
              <a:t>可以看出累计概率分布函数是可以当激活函数的，值域是</a:t>
            </a:r>
            <a:r>
              <a:rPr kumimoji="1" lang="en-US" altLang="zh-CN" dirty="0"/>
              <a:t>0-1</a:t>
            </a:r>
            <a:r>
              <a:rPr kumimoji="1" lang="zh-CN" altLang="en-US" dirty="0"/>
              <a:t>。</a:t>
            </a:r>
          </a:p>
        </p:txBody>
      </p:sp>
      <p:sp>
        <p:nvSpPr>
          <p:cNvPr id="4" name="灯片编号占位符 3"/>
          <p:cNvSpPr>
            <a:spLocks noGrp="1"/>
          </p:cNvSpPr>
          <p:nvPr>
            <p:ph type="sldNum" sz="quarter" idx="5"/>
          </p:nvPr>
        </p:nvSpPr>
        <p:spPr/>
        <p:txBody>
          <a:bodyPr/>
          <a:lstStyle/>
          <a:p>
            <a:fld id="{DC3622FA-3BAB-48D4-A8EE-73B18B544E30}" type="slidenum">
              <a:rPr lang="zh-CN" altLang="en-US" smtClean="0"/>
              <a:t>78</a:t>
            </a:fld>
            <a:endParaRPr lang="zh-CN" altLang="en-US"/>
          </a:p>
        </p:txBody>
      </p:sp>
    </p:spTree>
    <p:extLst>
      <p:ext uri="{BB962C8B-B14F-4D97-AF65-F5344CB8AC3E}">
        <p14:creationId xmlns:p14="http://schemas.microsoft.com/office/powerpoint/2010/main" val="23524748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下面看一下两者激活函数的对比</a:t>
            </a:r>
          </a:p>
        </p:txBody>
      </p:sp>
      <p:sp>
        <p:nvSpPr>
          <p:cNvPr id="4" name="灯片编号占位符 3"/>
          <p:cNvSpPr>
            <a:spLocks noGrp="1"/>
          </p:cNvSpPr>
          <p:nvPr>
            <p:ph type="sldNum" sz="quarter" idx="5"/>
          </p:nvPr>
        </p:nvSpPr>
        <p:spPr/>
        <p:txBody>
          <a:bodyPr/>
          <a:lstStyle/>
          <a:p>
            <a:fld id="{DC3622FA-3BAB-48D4-A8EE-73B18B544E30}" type="slidenum">
              <a:rPr lang="zh-CN" altLang="en-US" smtClean="0"/>
              <a:t>79</a:t>
            </a:fld>
            <a:endParaRPr lang="zh-CN" altLang="en-US"/>
          </a:p>
        </p:txBody>
      </p:sp>
    </p:spTree>
    <p:extLst>
      <p:ext uri="{BB962C8B-B14F-4D97-AF65-F5344CB8AC3E}">
        <p14:creationId xmlns:p14="http://schemas.microsoft.com/office/powerpoint/2010/main" val="24634364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C3622FA-3BAB-48D4-A8EE-73B18B544E30}" type="slidenum">
              <a:rPr lang="zh-CN" altLang="en-US" smtClean="0"/>
              <a:t>80</a:t>
            </a:fld>
            <a:endParaRPr lang="zh-CN" altLang="en-US"/>
          </a:p>
        </p:txBody>
      </p:sp>
    </p:spTree>
    <p:extLst>
      <p:ext uri="{BB962C8B-B14F-4D97-AF65-F5344CB8AC3E}">
        <p14:creationId xmlns:p14="http://schemas.microsoft.com/office/powerpoint/2010/main" val="26517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原点到决策面的垂直距离公式中写</a:t>
            </a:r>
            <a:r>
              <a:rPr lang="en-US" altLang="zh-CN"/>
              <a:t>-w0</a:t>
            </a:r>
            <a:r>
              <a:rPr lang="zh-CN" altLang="en-US"/>
              <a:t>是因为</a:t>
            </a:r>
            <a:r>
              <a:rPr lang="en-US" altLang="zh-CN"/>
              <a:t>w0</a:t>
            </a:r>
            <a:r>
              <a:rPr lang="zh-CN" altLang="en-US"/>
              <a:t>是负值，为啥是负值呢，因为原点处的</a:t>
            </a:r>
            <a:r>
              <a:rPr lang="en-US" altLang="zh-CN"/>
              <a:t>y&lt;0,</a:t>
            </a:r>
            <a:r>
              <a:rPr lang="zh-CN" altLang="en-US"/>
              <a:t>也就是</a:t>
            </a:r>
            <a:r>
              <a:rPr lang="en-US" altLang="zh-CN"/>
              <a:t>w*0+w0&lt;0,</a:t>
            </a:r>
            <a:r>
              <a:rPr lang="zh-CN" altLang="en-US"/>
              <a:t>所以</a:t>
            </a:r>
            <a:r>
              <a:rPr lang="en-US" altLang="zh-CN"/>
              <a:t>w0</a:t>
            </a:r>
            <a:r>
              <a:rPr lang="zh-CN" altLang="en-US"/>
              <a:t>为负值</a:t>
            </a:r>
            <a:endParaRPr lang="en-US" altLang="zh-CN"/>
          </a:p>
          <a:p>
            <a:endParaRPr lang="en-US" altLang="zh-CN"/>
          </a:p>
        </p:txBody>
      </p:sp>
      <p:sp>
        <p:nvSpPr>
          <p:cNvPr id="4" name="灯片编号占位符 3"/>
          <p:cNvSpPr>
            <a:spLocks noGrp="1"/>
          </p:cNvSpPr>
          <p:nvPr>
            <p:ph type="sldNum" sz="quarter" idx="10"/>
          </p:nvPr>
        </p:nvSpPr>
        <p:spPr/>
        <p:txBody>
          <a:bodyPr/>
          <a:lstStyle/>
          <a:p>
            <a:fld id="{DC3622FA-3BAB-48D4-A8EE-73B18B544E30}" type="slidenum">
              <a:rPr lang="zh-CN" altLang="en-US" smtClean="0"/>
              <a:t>11</a:t>
            </a:fld>
            <a:endParaRPr lang="zh-CN" altLang="en-US"/>
          </a:p>
        </p:txBody>
      </p:sp>
    </p:spTree>
    <p:extLst>
      <p:ext uri="{BB962C8B-B14F-4D97-AF65-F5344CB8AC3E}">
        <p14:creationId xmlns:p14="http://schemas.microsoft.com/office/powerpoint/2010/main" val="21823468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C3622FA-3BAB-48D4-A8EE-73B18B544E30}" type="slidenum">
              <a:rPr lang="zh-CN" altLang="en-US" smtClean="0"/>
              <a:t>81</a:t>
            </a:fld>
            <a:endParaRPr lang="zh-CN" altLang="en-US"/>
          </a:p>
        </p:txBody>
      </p:sp>
    </p:spTree>
    <p:extLst>
      <p:ext uri="{BB962C8B-B14F-4D97-AF65-F5344CB8AC3E}">
        <p14:creationId xmlns:p14="http://schemas.microsoft.com/office/powerpoint/2010/main" val="9452991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虽然交叉熵的导数都是误差乘以特征向量，但在回归模型中，预测值</a:t>
            </a:r>
            <a:r>
              <a:rPr kumimoji="1" lang="en-US" altLang="zh-CN" dirty="0"/>
              <a:t>y</a:t>
            </a:r>
            <a:r>
              <a:rPr kumimoji="1" lang="zh-CN" altLang="en-US" dirty="0"/>
              <a:t>里面不包含激活函数，真实值属于实数域，而分类模型中，真实值是</a:t>
            </a:r>
            <a:r>
              <a:rPr kumimoji="1" lang="en-US" altLang="zh-CN" dirty="0"/>
              <a:t>0</a:t>
            </a:r>
            <a:r>
              <a:rPr kumimoji="1" lang="zh-CN" altLang="en-US" dirty="0"/>
              <a:t>或</a:t>
            </a:r>
            <a:r>
              <a:rPr kumimoji="1" lang="en-US" altLang="zh-CN" dirty="0"/>
              <a:t>1</a:t>
            </a:r>
            <a:r>
              <a:rPr kumimoji="1" lang="zh-CN" altLang="en-US" dirty="0"/>
              <a:t>，预测值是经激活函数计算过的</a:t>
            </a:r>
            <a:r>
              <a:rPr kumimoji="1" lang="en-US" altLang="zh-CN" dirty="0"/>
              <a:t>0-1</a:t>
            </a:r>
            <a:r>
              <a:rPr kumimoji="1" lang="zh-CN" altLang="en-US" dirty="0"/>
              <a:t>之间的概率值。</a:t>
            </a:r>
          </a:p>
        </p:txBody>
      </p:sp>
      <p:sp>
        <p:nvSpPr>
          <p:cNvPr id="4" name="灯片编号占位符 3"/>
          <p:cNvSpPr>
            <a:spLocks noGrp="1"/>
          </p:cNvSpPr>
          <p:nvPr>
            <p:ph type="sldNum" sz="quarter" idx="5"/>
          </p:nvPr>
        </p:nvSpPr>
        <p:spPr/>
        <p:txBody>
          <a:bodyPr/>
          <a:lstStyle/>
          <a:p>
            <a:fld id="{DC3622FA-3BAB-48D4-A8EE-73B18B544E30}" type="slidenum">
              <a:rPr lang="zh-CN" altLang="en-US" smtClean="0"/>
              <a:t>82</a:t>
            </a:fld>
            <a:endParaRPr lang="zh-CN" altLang="en-US"/>
          </a:p>
        </p:txBody>
      </p:sp>
    </p:spTree>
    <p:extLst>
      <p:ext uri="{BB962C8B-B14F-4D97-AF65-F5344CB8AC3E}">
        <p14:creationId xmlns:p14="http://schemas.microsoft.com/office/powerpoint/2010/main" val="40814692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图给出了归⼀化的概率分布 </a:t>
            </a:r>
            <a:r>
              <a:rPr lang="en-US" altLang="zh-CN" smtClean="0"/>
              <a:t>p(z) </a:t>
            </a:r>
            <a:r>
              <a:rPr lang="zh-CN" altLang="en-US" smtClean="0"/>
              <a:t>，⽤黄⾊表⽰。同时给出了</a:t>
            </a:r>
          </a:p>
          <a:p>
            <a:r>
              <a:rPr lang="zh-CN" altLang="en-US" smtClean="0"/>
              <a:t>以 </a:t>
            </a:r>
            <a:r>
              <a:rPr lang="en-US" altLang="zh-CN" smtClean="0"/>
              <a:t>p(z) </a:t>
            </a:r>
            <a:r>
              <a:rPr lang="zh-CN" altLang="en-US" smtClean="0"/>
              <a:t>的众数 </a:t>
            </a:r>
            <a:r>
              <a:rPr lang="en-US" altLang="zh-CN" smtClean="0"/>
              <a:t>z 0 </a:t>
            </a:r>
            <a:r>
              <a:rPr lang="zh-CN" altLang="en-US" smtClean="0"/>
              <a:t>为中⼼的拉普拉斯近似，⽤红⾊表⽰。</a:t>
            </a:r>
            <a:endParaRPr lang="en-US" altLang="zh-CN" smtClean="0"/>
          </a:p>
          <a:p>
            <a:r>
              <a:rPr lang="zh-CN" altLang="en-US" smtClean="0"/>
              <a:t>显然这个图里面的众数就是</a:t>
            </a:r>
            <a:r>
              <a:rPr lang="en-US" altLang="zh-CN" smtClean="0"/>
              <a:t>0,0</a:t>
            </a:r>
            <a:r>
              <a:rPr lang="zh-CN" altLang="en-US" smtClean="0"/>
              <a:t>的时候概率最大</a:t>
            </a:r>
            <a:r>
              <a:rPr lang="en-US" altLang="zh-CN" smtClean="0"/>
              <a:t>,</a:t>
            </a:r>
            <a:r>
              <a:rPr lang="zh-CN" altLang="en-US" smtClean="0"/>
              <a:t>也就是频率最大</a:t>
            </a:r>
            <a:endParaRPr lang="zh-CN" altLang="en-US"/>
          </a:p>
        </p:txBody>
      </p:sp>
      <p:sp>
        <p:nvSpPr>
          <p:cNvPr id="4" name="灯片编号占位符 3"/>
          <p:cNvSpPr>
            <a:spLocks noGrp="1"/>
          </p:cNvSpPr>
          <p:nvPr>
            <p:ph type="sldNum" sz="quarter" idx="10"/>
          </p:nvPr>
        </p:nvSpPr>
        <p:spPr/>
        <p:txBody>
          <a:bodyPr/>
          <a:lstStyle/>
          <a:p>
            <a:fld id="{DC3622FA-3BAB-48D4-A8EE-73B18B544E30}" type="slidenum">
              <a:rPr lang="zh-CN" altLang="en-US" smtClean="0"/>
              <a:t>85</a:t>
            </a:fld>
            <a:endParaRPr lang="zh-CN" altLang="en-US"/>
          </a:p>
        </p:txBody>
      </p:sp>
    </p:spTree>
    <p:extLst>
      <p:ext uri="{BB962C8B-B14F-4D97-AF65-F5344CB8AC3E}">
        <p14:creationId xmlns:p14="http://schemas.microsoft.com/office/powerpoint/2010/main" val="8357021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P(z)</a:t>
            </a:r>
            <a:r>
              <a:rPr kumimoji="1" lang="zh-CN" altLang="en-US" dirty="0"/>
              <a:t>是变量</a:t>
            </a:r>
            <a:r>
              <a:rPr kumimoji="1" lang="en-US" altLang="zh-CN" dirty="0"/>
              <a:t>z</a:t>
            </a:r>
            <a:r>
              <a:rPr kumimoji="1" lang="zh-CN" altLang="en-US" dirty="0"/>
              <a:t>的概率分布之所以有归一化系数是因为概率密度曲线与横轴的面积是</a:t>
            </a:r>
            <a:r>
              <a:rPr kumimoji="1" lang="en-US" altLang="zh-CN" dirty="0"/>
              <a:t>1</a:t>
            </a:r>
            <a:endParaRPr kumimoji="1" lang="zh-CN" altLang="en-US" dirty="0"/>
          </a:p>
        </p:txBody>
      </p:sp>
      <p:sp>
        <p:nvSpPr>
          <p:cNvPr id="4" name="灯片编号占位符 3"/>
          <p:cNvSpPr>
            <a:spLocks noGrp="1"/>
          </p:cNvSpPr>
          <p:nvPr>
            <p:ph type="sldNum" sz="quarter" idx="5"/>
          </p:nvPr>
        </p:nvSpPr>
        <p:spPr/>
        <p:txBody>
          <a:bodyPr/>
          <a:lstStyle/>
          <a:p>
            <a:fld id="{DC3622FA-3BAB-48D4-A8EE-73B18B544E30}" type="slidenum">
              <a:rPr lang="zh-CN" altLang="en-US" smtClean="0"/>
              <a:t>86</a:t>
            </a:fld>
            <a:endParaRPr lang="zh-CN" altLang="en-US"/>
          </a:p>
        </p:txBody>
      </p:sp>
    </p:spTree>
    <p:extLst>
      <p:ext uri="{BB962C8B-B14F-4D97-AF65-F5344CB8AC3E}">
        <p14:creationId xmlns:p14="http://schemas.microsoft.com/office/powerpoint/2010/main" val="4335623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假设</a:t>
            </a:r>
            <a:r>
              <a:rPr kumimoji="1" lang="en-US" altLang="zh-CN" dirty="0"/>
              <a:t>z0</a:t>
            </a:r>
            <a:r>
              <a:rPr kumimoji="1" lang="zh-CN" altLang="en-US" dirty="0"/>
              <a:t>点是众数点，则根据</a:t>
            </a:r>
            <a:r>
              <a:rPr kumimoji="1" lang="en-US" altLang="zh-CN" dirty="0"/>
              <a:t>tips1</a:t>
            </a:r>
            <a:r>
              <a:rPr kumimoji="1" lang="zh-CN" altLang="en-US" dirty="0"/>
              <a:t>和</a:t>
            </a:r>
            <a:r>
              <a:rPr kumimoji="1" lang="en-US" altLang="zh-CN" dirty="0"/>
              <a:t>2</a:t>
            </a:r>
            <a:r>
              <a:rPr kumimoji="1" lang="zh-CN" altLang="en-US" dirty="0"/>
              <a:t>，</a:t>
            </a:r>
            <a:r>
              <a:rPr kumimoji="1" lang="en-US" altLang="zh-CN" dirty="0"/>
              <a:t>z0</a:t>
            </a:r>
          </a:p>
          <a:p>
            <a:r>
              <a:rPr kumimoji="1" lang="zh-CN" altLang="en-US" dirty="0"/>
              <a:t>点的一阶导为</a:t>
            </a:r>
            <a:r>
              <a:rPr kumimoji="1" lang="en-US" altLang="zh-CN" dirty="0"/>
              <a:t>0</a:t>
            </a:r>
          </a:p>
          <a:p>
            <a:endParaRPr kumimoji="1" lang="en-US" altLang="zh-CN" smtClean="0"/>
          </a:p>
          <a:p>
            <a:r>
              <a:rPr kumimoji="1" lang="zh-CN" altLang="en-US" smtClean="0"/>
              <a:t>因为高斯分布的指数那有变量的二次方项，我们通过泰特展开可以得到这样一个二次方项，所以要进行泰勒展开</a:t>
            </a:r>
            <a:endParaRPr kumimoji="1" lang="en-US" altLang="zh-CN" dirty="0"/>
          </a:p>
          <a:p>
            <a:r>
              <a:rPr kumimoji="1" lang="zh-CN" altLang="en-US" dirty="0"/>
              <a:t>在</a:t>
            </a:r>
            <a:r>
              <a:rPr kumimoji="1" lang="en-US" altLang="zh-CN" dirty="0"/>
              <a:t>z0</a:t>
            </a:r>
            <a:r>
              <a:rPr kumimoji="1" lang="zh-CN" altLang="en-US" dirty="0"/>
              <a:t>点泰勒展开，因为一阶导为</a:t>
            </a:r>
            <a:r>
              <a:rPr kumimoji="1" lang="en-US" altLang="zh-CN" dirty="0"/>
              <a:t>0</a:t>
            </a:r>
            <a:r>
              <a:rPr kumimoji="1" lang="zh-CN" altLang="en-US" dirty="0"/>
              <a:t>，所以没有一阶的项</a:t>
            </a:r>
            <a:endParaRPr kumimoji="1" lang="en-US" altLang="zh-CN" dirty="0"/>
          </a:p>
          <a:p>
            <a:endParaRPr kumimoji="1" lang="en-US" altLang="zh-CN" smtClean="0"/>
          </a:p>
          <a:p>
            <a:endParaRPr kumimoji="1" lang="en-US" altLang="zh-CN" dirty="0"/>
          </a:p>
          <a:p>
            <a:r>
              <a:rPr kumimoji="1" lang="zh-CN" altLang="en-US" dirty="0"/>
              <a:t>对第二步的结果取指数，就得到了第三个结果，与高斯分布的形式很像了，</a:t>
            </a:r>
            <a:r>
              <a:rPr kumimoji="1" lang="en-US" altLang="zh-CN" dirty="0"/>
              <a:t>z0</a:t>
            </a:r>
            <a:r>
              <a:rPr kumimoji="1" lang="zh-CN" altLang="en-US" dirty="0"/>
              <a:t>就是均值点，</a:t>
            </a:r>
            <a:r>
              <a:rPr kumimoji="1" lang="en-US" altLang="zh-CN" dirty="0"/>
              <a:t>A</a:t>
            </a:r>
            <a:r>
              <a:rPr kumimoji="1" lang="zh-CN" altLang="en-US" dirty="0"/>
              <a:t>的倒数就是方差</a:t>
            </a:r>
            <a:endParaRPr kumimoji="1" lang="en-US" altLang="zh-CN" dirty="0"/>
          </a:p>
        </p:txBody>
      </p:sp>
      <p:sp>
        <p:nvSpPr>
          <p:cNvPr id="4" name="灯片编号占位符 3"/>
          <p:cNvSpPr>
            <a:spLocks noGrp="1"/>
          </p:cNvSpPr>
          <p:nvPr>
            <p:ph type="sldNum" sz="quarter" idx="5"/>
          </p:nvPr>
        </p:nvSpPr>
        <p:spPr/>
        <p:txBody>
          <a:bodyPr/>
          <a:lstStyle/>
          <a:p>
            <a:fld id="{DC3622FA-3BAB-48D4-A8EE-73B18B544E30}" type="slidenum">
              <a:rPr lang="zh-CN" altLang="en-US" smtClean="0"/>
              <a:t>87</a:t>
            </a:fld>
            <a:endParaRPr lang="zh-CN" altLang="en-US"/>
          </a:p>
        </p:txBody>
      </p:sp>
    </p:spTree>
    <p:extLst>
      <p:ext uri="{BB962C8B-B14F-4D97-AF65-F5344CB8AC3E}">
        <p14:creationId xmlns:p14="http://schemas.microsoft.com/office/powerpoint/2010/main" val="1047978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mtClean="0"/>
              <a:t>根据</a:t>
            </a:r>
            <a:r>
              <a:rPr kumimoji="1" lang="zh-CN" altLang="en-US"/>
              <a:t>上</a:t>
            </a:r>
            <a:r>
              <a:rPr kumimoji="1" lang="zh-CN" altLang="en-US" smtClean="0"/>
              <a:t>一张</a:t>
            </a:r>
            <a:r>
              <a:rPr kumimoji="1" lang="en-US" altLang="zh-CN" dirty="0"/>
              <a:t>ppt</a:t>
            </a:r>
            <a:r>
              <a:rPr kumimoji="1" lang="zh-CN" altLang="en-US" dirty="0"/>
              <a:t>，再结合高斯分布的形式，就得到了高斯近似分布</a:t>
            </a:r>
            <a:r>
              <a:rPr kumimoji="1" lang="en-US" altLang="zh-CN"/>
              <a:t>q(z</a:t>
            </a:r>
            <a:r>
              <a:rPr kumimoji="1" lang="en-US" altLang="zh-CN" smtClean="0"/>
              <a:t>)</a:t>
            </a:r>
            <a:r>
              <a:rPr kumimoji="1" lang="zh-CN" altLang="en-US" smtClean="0"/>
              <a:t>，可以看出，不仅近似出来了</a:t>
            </a:r>
            <a:r>
              <a:rPr kumimoji="1" lang="en-US" altLang="zh-CN" smtClean="0"/>
              <a:t>p(x)=1/Z</a:t>
            </a:r>
            <a:r>
              <a:rPr kumimoji="1" lang="en-US" altLang="zh-CN" baseline="0" smtClean="0"/>
              <a:t> f(Z)</a:t>
            </a:r>
            <a:r>
              <a:rPr kumimoji="1" lang="zh-CN" altLang="en-US" baseline="0" smtClean="0"/>
              <a:t>里面的</a:t>
            </a:r>
            <a:r>
              <a:rPr kumimoji="1" lang="en-US" altLang="zh-CN" baseline="0" smtClean="0"/>
              <a:t>f(Z),</a:t>
            </a:r>
            <a:r>
              <a:rPr kumimoji="1" lang="zh-CN" altLang="en-US" baseline="0" smtClean="0"/>
              <a:t>连未知常数</a:t>
            </a:r>
            <a:r>
              <a:rPr kumimoji="1" lang="en-US" altLang="zh-CN" baseline="0" smtClean="0"/>
              <a:t>Z</a:t>
            </a:r>
            <a:r>
              <a:rPr kumimoji="1" lang="zh-CN" altLang="en-US" baseline="0" smtClean="0"/>
              <a:t>也一并计算出来了</a:t>
            </a:r>
            <a:endParaRPr kumimoji="1" lang="en-US" altLang="zh-CN" smtClean="0"/>
          </a:p>
          <a:p>
            <a:r>
              <a:rPr kumimoji="1" lang="zh-CN" altLang="en-US" smtClean="0"/>
              <a:t>二阶导数可以用于判断一个临界点是局部极大还是极小还是鞍点，当二阶导大于</a:t>
            </a:r>
            <a:r>
              <a:rPr kumimoji="1" lang="en-US" altLang="zh-CN" smtClean="0"/>
              <a:t>0</a:t>
            </a:r>
            <a:r>
              <a:rPr kumimoji="1" lang="zh-CN" altLang="en-US" smtClean="0"/>
              <a:t>或</a:t>
            </a:r>
            <a:r>
              <a:rPr kumimoji="1" lang="en-US" altLang="zh-CN" smtClean="0"/>
              <a:t>hessian</a:t>
            </a:r>
            <a:r>
              <a:rPr kumimoji="1" lang="zh-CN" altLang="en-US" smtClean="0"/>
              <a:t>矩阵正定是，是局部极小点。</a:t>
            </a:r>
            <a:endParaRPr kumimoji="1" lang="en-US" altLang="zh-CN" smtClean="0"/>
          </a:p>
          <a:p>
            <a:r>
              <a:rPr kumimoji="1" lang="zh-CN" altLang="en-US" smtClean="0"/>
              <a:t>这里注意，</a:t>
            </a:r>
            <a:r>
              <a:rPr kumimoji="1" lang="en-US" altLang="zh-CN" smtClean="0"/>
              <a:t>A</a:t>
            </a:r>
            <a:r>
              <a:rPr kumimoji="1" lang="zh-CN" altLang="en-US" smtClean="0"/>
              <a:t>表示的是二阶导的相反数，所以</a:t>
            </a:r>
            <a:r>
              <a:rPr kumimoji="1" lang="en-US" altLang="zh-CN" smtClean="0"/>
              <a:t>A&gt;0</a:t>
            </a:r>
            <a:r>
              <a:rPr kumimoji="1" lang="zh-CN" altLang="en-US" smtClean="0"/>
              <a:t>，对应的是二阶导小于</a:t>
            </a:r>
            <a:r>
              <a:rPr kumimoji="1" lang="en-US" altLang="zh-CN" smtClean="0"/>
              <a:t>0</a:t>
            </a:r>
            <a:r>
              <a:rPr kumimoji="1" lang="zh-CN" altLang="en-US" smtClean="0"/>
              <a:t>，对应于极大值点。</a:t>
            </a:r>
            <a:endParaRPr kumimoji="1" lang="zh-CN" altLang="en-US" dirty="0"/>
          </a:p>
        </p:txBody>
      </p:sp>
      <p:sp>
        <p:nvSpPr>
          <p:cNvPr id="4" name="灯片编号占位符 3"/>
          <p:cNvSpPr>
            <a:spLocks noGrp="1"/>
          </p:cNvSpPr>
          <p:nvPr>
            <p:ph type="sldNum" sz="quarter" idx="5"/>
          </p:nvPr>
        </p:nvSpPr>
        <p:spPr/>
        <p:txBody>
          <a:bodyPr/>
          <a:lstStyle/>
          <a:p>
            <a:fld id="{DC3622FA-3BAB-48D4-A8EE-73B18B544E30}" type="slidenum">
              <a:rPr lang="zh-CN" altLang="en-US" smtClean="0"/>
              <a:t>88</a:t>
            </a:fld>
            <a:endParaRPr lang="zh-CN" altLang="en-US"/>
          </a:p>
        </p:txBody>
      </p:sp>
    </p:spTree>
    <p:extLst>
      <p:ext uri="{BB962C8B-B14F-4D97-AF65-F5344CB8AC3E}">
        <p14:creationId xmlns:p14="http://schemas.microsoft.com/office/powerpoint/2010/main" val="28512463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C3622FA-3BAB-48D4-A8EE-73B18B544E30}" type="slidenum">
              <a:rPr lang="zh-CN" altLang="en-US" smtClean="0"/>
              <a:t>89</a:t>
            </a:fld>
            <a:endParaRPr lang="zh-CN" altLang="en-US"/>
          </a:p>
        </p:txBody>
      </p:sp>
    </p:spTree>
    <p:extLst>
      <p:ext uri="{BB962C8B-B14F-4D97-AF65-F5344CB8AC3E}">
        <p14:creationId xmlns:p14="http://schemas.microsoft.com/office/powerpoint/2010/main" val="5369878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根据上一张</a:t>
            </a:r>
            <a:r>
              <a:rPr kumimoji="1" lang="en-US" altLang="zh-CN" dirty="0"/>
              <a:t>ppt</a:t>
            </a:r>
            <a:r>
              <a:rPr kumimoji="1" lang="zh-CN" altLang="en-US" dirty="0"/>
              <a:t>，再结合高斯分布的形式，就得到了高斯近似分布</a:t>
            </a:r>
            <a:r>
              <a:rPr kumimoji="1" lang="en-US" altLang="zh-CN" dirty="0"/>
              <a:t>q(z)</a:t>
            </a:r>
          </a:p>
          <a:p>
            <a:r>
              <a:rPr kumimoji="1" lang="zh-CN" altLang="en-US" dirty="0"/>
              <a:t>可以看到，归一化系数</a:t>
            </a:r>
            <a:r>
              <a:rPr kumimoji="1" lang="en-US" altLang="zh-CN" dirty="0"/>
              <a:t>Z</a:t>
            </a:r>
            <a:r>
              <a:rPr kumimoji="1" lang="zh-CN" altLang="en-US" dirty="0"/>
              <a:t>无需事先知道，求出</a:t>
            </a:r>
            <a:r>
              <a:rPr kumimoji="1" lang="en-US" altLang="zh-CN" dirty="0"/>
              <a:t>q(z)</a:t>
            </a:r>
            <a:r>
              <a:rPr kumimoji="1" lang="zh-CN" altLang="en-US" dirty="0"/>
              <a:t>后，</a:t>
            </a:r>
            <a:r>
              <a:rPr kumimoji="1" lang="en-US" altLang="zh-CN" dirty="0" err="1"/>
              <a:t>exp</a:t>
            </a:r>
            <a:r>
              <a:rPr kumimoji="1" lang="zh-CN" altLang="en-US" dirty="0"/>
              <a:t>前面的系数就是归一化系数。</a:t>
            </a:r>
          </a:p>
        </p:txBody>
      </p:sp>
      <p:sp>
        <p:nvSpPr>
          <p:cNvPr id="4" name="灯片编号占位符 3"/>
          <p:cNvSpPr>
            <a:spLocks noGrp="1"/>
          </p:cNvSpPr>
          <p:nvPr>
            <p:ph type="sldNum" sz="quarter" idx="5"/>
          </p:nvPr>
        </p:nvSpPr>
        <p:spPr/>
        <p:txBody>
          <a:bodyPr/>
          <a:lstStyle/>
          <a:p>
            <a:fld id="{DC3622FA-3BAB-48D4-A8EE-73B18B544E30}" type="slidenum">
              <a:rPr lang="zh-CN" altLang="en-US" smtClean="0"/>
              <a:t>90</a:t>
            </a:fld>
            <a:endParaRPr lang="zh-CN" altLang="en-US"/>
          </a:p>
        </p:txBody>
      </p:sp>
    </p:spTree>
    <p:extLst>
      <p:ext uri="{BB962C8B-B14F-4D97-AF65-F5344CB8AC3E}">
        <p14:creationId xmlns:p14="http://schemas.microsoft.com/office/powerpoint/2010/main" val="32100515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应用方法：众数通常通过某种数值最优化算法来寻找，实际应用中，概率分布常为多峰分布，因此根据峰值的不同有不同的拉普拉斯近似。</a:t>
            </a:r>
            <a:endParaRPr kumimoji="1" lang="en-US" altLang="zh-CN" dirty="0"/>
          </a:p>
          <a:p>
            <a:r>
              <a:rPr kumimoji="1" lang="zh-CN" altLang="en-US" dirty="0"/>
              <a:t>主要缺点：实值变量就是实数域的变量，如果一个变量</a:t>
            </a:r>
            <a:r>
              <a:rPr kumimoji="1" lang="en-US" altLang="zh-CN" dirty="0"/>
              <a:t>x</a:t>
            </a:r>
            <a:r>
              <a:rPr kumimoji="1" lang="zh-CN" altLang="en-US" dirty="0"/>
              <a:t>只能取正数，那么可以考虑</a:t>
            </a:r>
            <a:r>
              <a:rPr kumimoji="1" lang="en-US" altLang="zh-CN" dirty="0"/>
              <a:t>ln(x)</a:t>
            </a:r>
            <a:r>
              <a:rPr kumimoji="1" lang="zh-CN" altLang="en-US" dirty="0"/>
              <a:t>的拉普拉斯近似，也就是说要进行一定的变换才可以用拉普拉斯近似</a:t>
            </a:r>
            <a:endParaRPr kumimoji="1" lang="en-US" altLang="zh-CN" dirty="0"/>
          </a:p>
          <a:p>
            <a:r>
              <a:rPr kumimoji="1" lang="zh-CN" altLang="en-US" dirty="0"/>
              <a:t>局限性：第</a:t>
            </a:r>
            <a:r>
              <a:rPr kumimoji="1" lang="en-US" altLang="zh-CN" dirty="0"/>
              <a:t>10</a:t>
            </a:r>
            <a:r>
              <a:rPr kumimoji="1" lang="zh-CN" altLang="en-US" dirty="0"/>
              <a:t>章会提出一种方法从全局的角度考察问题</a:t>
            </a:r>
          </a:p>
        </p:txBody>
      </p:sp>
      <p:sp>
        <p:nvSpPr>
          <p:cNvPr id="4" name="灯片编号占位符 3"/>
          <p:cNvSpPr>
            <a:spLocks noGrp="1"/>
          </p:cNvSpPr>
          <p:nvPr>
            <p:ph type="sldNum" sz="quarter" idx="5"/>
          </p:nvPr>
        </p:nvSpPr>
        <p:spPr/>
        <p:txBody>
          <a:bodyPr/>
          <a:lstStyle/>
          <a:p>
            <a:fld id="{DC3622FA-3BAB-48D4-A8EE-73B18B544E30}" type="slidenum">
              <a:rPr lang="zh-CN" altLang="en-US" smtClean="0"/>
              <a:t>91</a:t>
            </a:fld>
            <a:endParaRPr lang="zh-CN" altLang="en-US"/>
          </a:p>
        </p:txBody>
      </p:sp>
    </p:spTree>
    <p:extLst>
      <p:ext uri="{BB962C8B-B14F-4D97-AF65-F5344CB8AC3E}">
        <p14:creationId xmlns:p14="http://schemas.microsoft.com/office/powerpoint/2010/main" val="42880488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这里之所以提到模型的后验概率，其实提到的是贝叶斯逻辑回归的内容，这里看看就好。</a:t>
            </a:r>
            <a:endParaRPr lang="zh-CN" altLang="en-US"/>
          </a:p>
        </p:txBody>
      </p:sp>
      <p:sp>
        <p:nvSpPr>
          <p:cNvPr id="4" name="灯片编号占位符 3"/>
          <p:cNvSpPr>
            <a:spLocks noGrp="1"/>
          </p:cNvSpPr>
          <p:nvPr>
            <p:ph type="sldNum" sz="quarter" idx="10"/>
          </p:nvPr>
        </p:nvSpPr>
        <p:spPr/>
        <p:txBody>
          <a:bodyPr/>
          <a:lstStyle/>
          <a:p>
            <a:fld id="{DC3622FA-3BAB-48D4-A8EE-73B18B544E30}" type="slidenum">
              <a:rPr lang="zh-CN" altLang="en-US" smtClean="0"/>
              <a:t>92</a:t>
            </a:fld>
            <a:endParaRPr lang="zh-CN" altLang="en-US"/>
          </a:p>
        </p:txBody>
      </p:sp>
    </p:spTree>
    <p:extLst>
      <p:ext uri="{BB962C8B-B14F-4D97-AF65-F5344CB8AC3E}">
        <p14:creationId xmlns:p14="http://schemas.microsoft.com/office/powerpoint/2010/main" val="1432694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构造</a:t>
            </a:r>
            <a:r>
              <a:rPr lang="en-US" altLang="zh-CN"/>
              <a:t>K</a:t>
            </a:r>
            <a:r>
              <a:rPr lang="zh-CN" altLang="en-US"/>
              <a:t>分类的线性判别函数</a:t>
            </a:r>
            <a:endParaRPr lang="en-US" altLang="zh-CN"/>
          </a:p>
          <a:p>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前两种实现方式，在</a:t>
            </a:r>
            <a:r>
              <a:rPr lang="en-US" altLang="zh-CN"/>
              <a:t>sklean</a:t>
            </a:r>
            <a:r>
              <a:rPr lang="zh-CN" altLang="en-US"/>
              <a:t>里面其实也有实现。</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a:solidFill>
                  <a:schemeClr val="tx1"/>
                </a:solidFill>
                <a:effectLst/>
                <a:latin typeface="+mn-lt"/>
                <a:ea typeface="+mn-ea"/>
                <a:cs typeface="+mn-cs"/>
              </a:rPr>
              <a:t>sklearn.linear_model.LogisticRegression (setting multi_class=”multinomial”)</a:t>
            </a:r>
            <a:r>
              <a:rPr lang="zh-CN" altLang="en-US" sz="1200" b="0" i="0" kern="1200">
                <a:solidFill>
                  <a:schemeClr val="tx1"/>
                </a:solidFill>
                <a:effectLst/>
                <a:latin typeface="+mn-lt"/>
                <a:ea typeface="+mn-ea"/>
                <a:cs typeface="+mn-cs"/>
              </a:rPr>
              <a:t>固有的多类分类器</a:t>
            </a:r>
            <a:endParaRPr lang="en-US" altLang="zh-CN"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a:solidFill>
                  <a:schemeClr val="tx1"/>
                </a:solidFill>
                <a:effectLst/>
                <a:latin typeface="+mn-lt"/>
                <a:ea typeface="+mn-ea"/>
                <a:cs typeface="+mn-cs"/>
              </a:rPr>
              <a:t>sklearn.linear_model.LogisticRegression (setting multi_class=”ovr”) 1</a:t>
            </a:r>
            <a:r>
              <a:rPr lang="zh-CN" altLang="en-US" sz="1200" b="0" i="0" kern="1200">
                <a:solidFill>
                  <a:schemeClr val="tx1"/>
                </a:solidFill>
                <a:effectLst/>
                <a:latin typeface="+mn-lt"/>
                <a:ea typeface="+mn-ea"/>
                <a:cs typeface="+mn-cs"/>
              </a:rPr>
              <a:t>对多的多类分类器</a:t>
            </a:r>
            <a:endParaRPr lang="en-US" altLang="zh-CN"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a:solidFill>
                  <a:schemeClr val="tx1"/>
                </a:solidFill>
                <a:effectLst/>
                <a:latin typeface="+mn-lt"/>
                <a:ea typeface="+mn-ea"/>
                <a:cs typeface="+mn-cs"/>
              </a:rPr>
              <a:t>sklearn.svm.SVC.  </a:t>
            </a:r>
            <a:r>
              <a:rPr lang="zh-CN" altLang="en-US" sz="1200" b="0" i="0" kern="1200">
                <a:solidFill>
                  <a:schemeClr val="tx1"/>
                </a:solidFill>
                <a:effectLst/>
                <a:latin typeface="+mn-lt"/>
                <a:ea typeface="+mn-ea"/>
                <a:cs typeface="+mn-cs"/>
              </a:rPr>
              <a:t>一对一的多类分类器</a:t>
            </a:r>
            <a:endParaRPr lang="en-US" altLang="zh-CN"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DC3622FA-3BAB-48D4-A8EE-73B18B544E30}" type="slidenum">
              <a:rPr lang="zh-CN" altLang="en-US" smtClean="0"/>
              <a:t>12</a:t>
            </a:fld>
            <a:endParaRPr lang="zh-CN" altLang="en-US"/>
          </a:p>
        </p:txBody>
      </p:sp>
    </p:spTree>
    <p:extLst>
      <p:ext uri="{BB962C8B-B14F-4D97-AF65-F5344CB8AC3E}">
        <p14:creationId xmlns:p14="http://schemas.microsoft.com/office/powerpoint/2010/main" val="4727081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smtClean="0">
                <a:solidFill>
                  <a:schemeClr val="tx1"/>
                </a:solidFill>
                <a:effectLst/>
                <a:latin typeface="+mn-lt"/>
                <a:ea typeface="+mn-ea"/>
                <a:cs typeface="+mn-cs"/>
              </a:rPr>
              <a:t>如图，五根红线和五根蓝线表示了一个二维的线性可分的数据集。注意数据是二维的，即只有</a:t>
            </a:r>
            <a:r>
              <a:rPr lang="en-US" altLang="zh-CN" sz="1200" b="0" i="0" kern="1200" smtClean="0">
                <a:solidFill>
                  <a:schemeClr val="tx1"/>
                </a:solidFill>
                <a:effectLst/>
                <a:latin typeface="+mn-lt"/>
                <a:ea typeface="+mn-ea"/>
                <a:cs typeface="+mn-cs"/>
              </a:rPr>
              <a:t>x1</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x2</a:t>
            </a:r>
            <a:r>
              <a:rPr lang="zh-CN" altLang="en-US" sz="1200" b="0" i="0" kern="1200" smtClean="0">
                <a:solidFill>
                  <a:schemeClr val="tx1"/>
                </a:solidFill>
                <a:effectLst/>
                <a:latin typeface="+mn-lt"/>
                <a:ea typeface="+mn-ea"/>
                <a:cs typeface="+mn-cs"/>
              </a:rPr>
              <a:t>坐标，这里吧它画成立体的只是为了观察方便。红色数据点的</a:t>
            </a:r>
            <a:r>
              <a:rPr lang="en-US" altLang="zh-CN" sz="1200" b="0" i="0" kern="1200" smtClean="0">
                <a:solidFill>
                  <a:schemeClr val="tx1"/>
                </a:solidFill>
                <a:effectLst/>
                <a:latin typeface="+mn-lt"/>
                <a:ea typeface="+mn-ea"/>
                <a:cs typeface="+mn-cs"/>
              </a:rPr>
              <a:t>x1</a:t>
            </a:r>
            <a:r>
              <a:rPr lang="zh-CN" altLang="en-US" sz="1200" b="0" i="0" kern="1200" smtClean="0">
                <a:solidFill>
                  <a:schemeClr val="tx1"/>
                </a:solidFill>
                <a:effectLst/>
                <a:latin typeface="+mn-lt"/>
                <a:ea typeface="+mn-ea"/>
                <a:cs typeface="+mn-cs"/>
              </a:rPr>
              <a:t>坐标均为正，蓝色数据点的</a:t>
            </a:r>
            <a:r>
              <a:rPr lang="en-US" altLang="zh-CN" sz="1200" b="0" i="0" kern="1200" smtClean="0">
                <a:solidFill>
                  <a:schemeClr val="tx1"/>
                </a:solidFill>
                <a:effectLst/>
                <a:latin typeface="+mn-lt"/>
                <a:ea typeface="+mn-ea"/>
                <a:cs typeface="+mn-cs"/>
              </a:rPr>
              <a:t>x1</a:t>
            </a:r>
            <a:r>
              <a:rPr lang="zh-CN" altLang="en-US" sz="1200" b="0" i="0" kern="1200" smtClean="0">
                <a:solidFill>
                  <a:schemeClr val="tx1"/>
                </a:solidFill>
                <a:effectLst/>
                <a:latin typeface="+mn-lt"/>
                <a:ea typeface="+mn-ea"/>
                <a:cs typeface="+mn-cs"/>
              </a:rPr>
              <a:t>坐标均为负。</a:t>
            </a:r>
            <a:endParaRPr lang="en-US" altLang="zh-CN" sz="1200" b="0" i="0" kern="1200" smtClean="0">
              <a:solidFill>
                <a:schemeClr val="tx1"/>
              </a:solidFill>
              <a:effectLst/>
              <a:latin typeface="+mn-lt"/>
              <a:ea typeface="+mn-ea"/>
              <a:cs typeface="+mn-cs"/>
            </a:endParaRPr>
          </a:p>
          <a:p>
            <a:r>
              <a:rPr lang="zh-CN" altLang="en-US" sz="1200" b="0" i="0" kern="1200" smtClean="0">
                <a:solidFill>
                  <a:schemeClr val="tx1"/>
                </a:solidFill>
                <a:effectLst/>
                <a:latin typeface="+mn-lt"/>
                <a:ea typeface="+mn-ea"/>
                <a:cs typeface="+mn-cs"/>
              </a:rPr>
              <a:t>这里面</a:t>
            </a:r>
            <a:r>
              <a:rPr lang="en-US" altLang="zh-CN" sz="1200" b="0" i="0" kern="1200" smtClean="0">
                <a:solidFill>
                  <a:schemeClr val="tx1"/>
                </a:solidFill>
                <a:effectLst/>
                <a:latin typeface="+mn-lt"/>
                <a:ea typeface="+mn-ea"/>
                <a:cs typeface="+mn-cs"/>
              </a:rPr>
              <a:t>z</a:t>
            </a:r>
            <a:r>
              <a:rPr lang="zh-CN" altLang="en-US" sz="1200" b="0" i="0" kern="1200" smtClean="0">
                <a:solidFill>
                  <a:schemeClr val="tx1"/>
                </a:solidFill>
                <a:effectLst/>
                <a:latin typeface="+mn-lt"/>
                <a:ea typeface="+mn-ea"/>
                <a:cs typeface="+mn-cs"/>
              </a:rPr>
              <a:t>轴的坐标表示划分为红色数据点的概率。我</a:t>
            </a:r>
            <a:r>
              <a:rPr lang="zh-CN" altLang="en-US" smtClean="0"/>
              <a:t>们希望</a:t>
            </a:r>
            <a:r>
              <a:rPr lang="en-US" altLang="zh-CN" smtClean="0"/>
              <a:t>h(x)</a:t>
            </a:r>
            <a:r>
              <a:rPr lang="zh-CN" altLang="en-US" smtClean="0"/>
              <a:t>对于红色数据点尽可能接近</a:t>
            </a:r>
            <a:r>
              <a:rPr lang="en-US" altLang="zh-CN" smtClean="0"/>
              <a:t>1</a:t>
            </a:r>
            <a:r>
              <a:rPr lang="zh-CN" altLang="en-US" smtClean="0"/>
              <a:t>，对于蓝色数据点尽可能接近于</a:t>
            </a:r>
            <a:r>
              <a:rPr lang="en-US" altLang="zh-CN" smtClean="0"/>
              <a:t>0</a:t>
            </a:r>
            <a:r>
              <a:rPr lang="zh-CN" altLang="en-US" smtClean="0"/>
              <a:t>，这样目标函数就更小。如果我们把</a:t>
            </a:r>
            <a:r>
              <a:rPr lang="en-US" altLang="zh-CN" smtClean="0"/>
              <a:t>w</a:t>
            </a:r>
            <a:r>
              <a:rPr lang="zh-CN" altLang="en-US" smtClean="0"/>
              <a:t>中元素的值增大，例如像第二个子图那样，调整为</a:t>
            </a:r>
            <a:r>
              <a:rPr lang="en-US" altLang="zh-CN" smtClean="0"/>
              <a:t>w = (3,0)</a:t>
            </a:r>
            <a:r>
              <a:rPr lang="zh-CN" altLang="en-US" smtClean="0"/>
              <a:t>，彩色的</a:t>
            </a:r>
            <a:r>
              <a:rPr lang="en-US" altLang="zh-CN" smtClean="0"/>
              <a:t>S</a:t>
            </a:r>
            <a:r>
              <a:rPr lang="zh-CN" altLang="en-US" smtClean="0"/>
              <a:t>形曲面就会变得更陡峭，</a:t>
            </a:r>
            <a:r>
              <a:rPr lang="en-US" altLang="zh-CN" smtClean="0"/>
              <a:t>h(x)</a:t>
            </a:r>
            <a:r>
              <a:rPr lang="zh-CN" altLang="en-US" smtClean="0"/>
              <a:t>也就更接近</a:t>
            </a:r>
            <a:r>
              <a:rPr lang="en-US" altLang="zh-CN" smtClean="0"/>
              <a:t>1</a:t>
            </a:r>
            <a:r>
              <a:rPr lang="zh-CN" altLang="en-US" smtClean="0"/>
              <a:t>或</a:t>
            </a:r>
            <a:r>
              <a:rPr lang="en-US" altLang="zh-CN" smtClean="0"/>
              <a:t>0</a:t>
            </a:r>
            <a:r>
              <a:rPr lang="zh-CN" altLang="en-US" smtClean="0"/>
              <a:t>。如果极端一些，让，如第三个子图，此时</a:t>
            </a:r>
            <a:r>
              <a:rPr lang="en-US" altLang="zh-CN" smtClean="0"/>
              <a:t>h(x)</a:t>
            </a:r>
            <a:r>
              <a:rPr lang="zh-CN" altLang="en-US" smtClean="0"/>
              <a:t>在</a:t>
            </a:r>
            <a:r>
              <a:rPr lang="en-US" altLang="zh-CN" smtClean="0"/>
              <a:t>x&gt;0</a:t>
            </a:r>
            <a:r>
              <a:rPr lang="zh-CN" altLang="en-US" smtClean="0"/>
              <a:t>时等于</a:t>
            </a:r>
            <a:r>
              <a:rPr lang="en-US" altLang="zh-CN" smtClean="0"/>
              <a:t>1</a:t>
            </a:r>
            <a:r>
              <a:rPr lang="zh-CN" altLang="en-US" smtClean="0"/>
              <a:t>，在</a:t>
            </a:r>
            <a:r>
              <a:rPr lang="en-US" altLang="zh-CN" smtClean="0"/>
              <a:t>x&lt;0</a:t>
            </a:r>
            <a:r>
              <a:rPr lang="zh-CN" altLang="en-US" smtClean="0"/>
              <a:t>时等于</a:t>
            </a:r>
            <a:r>
              <a:rPr lang="en-US" altLang="zh-CN" smtClean="0"/>
              <a:t>0</a:t>
            </a:r>
            <a:r>
              <a:rPr lang="zh-CN" altLang="en-US" smtClean="0"/>
              <a:t>，目标函数是最小的。但是，我们并不希望</a:t>
            </a:r>
            <a:r>
              <a:rPr lang="en-US" altLang="zh-CN" smtClean="0"/>
              <a:t>w</a:t>
            </a:r>
            <a:r>
              <a:rPr lang="zh-CN" altLang="en-US" smtClean="0"/>
              <a:t>中的元素可以这样无限增大，所以在线性可分时，逻辑回归的极大似然估计是有问题的</a:t>
            </a:r>
            <a:br>
              <a:rPr lang="zh-CN" altLang="en-US" smtClean="0"/>
            </a:br>
            <a:endParaRPr lang="zh-CN" altLang="en-US"/>
          </a:p>
        </p:txBody>
      </p:sp>
      <p:sp>
        <p:nvSpPr>
          <p:cNvPr id="4" name="灯片编号占位符 3"/>
          <p:cNvSpPr>
            <a:spLocks noGrp="1"/>
          </p:cNvSpPr>
          <p:nvPr>
            <p:ph type="sldNum" sz="quarter" idx="10"/>
          </p:nvPr>
        </p:nvSpPr>
        <p:spPr/>
        <p:txBody>
          <a:bodyPr/>
          <a:lstStyle/>
          <a:p>
            <a:fld id="{DC3622FA-3BAB-48D4-A8EE-73B18B544E30}" type="slidenum">
              <a:rPr lang="zh-CN" altLang="en-US" smtClean="0"/>
              <a:t>96</a:t>
            </a:fld>
            <a:endParaRPr lang="zh-CN" altLang="en-US"/>
          </a:p>
        </p:txBody>
      </p:sp>
    </p:spTree>
    <p:extLst>
      <p:ext uri="{BB962C8B-B14F-4D97-AF65-F5344CB8AC3E}">
        <p14:creationId xmlns:p14="http://schemas.microsoft.com/office/powerpoint/2010/main" val="17852920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smtClean="0">
                <a:solidFill>
                  <a:schemeClr val="tx1"/>
                </a:solidFill>
                <a:effectLst/>
                <a:latin typeface="+mn-lt"/>
                <a:ea typeface="+mn-ea"/>
                <a:cs typeface="+mn-cs"/>
              </a:rPr>
              <a:t>最大似然估计就是模型已定，求能够使得产出观测数据的概率最大的参数，显然只有患病概率为</a:t>
            </a:r>
            <a:r>
              <a:rPr lang="en-US" altLang="zh-CN" sz="1200" b="0" i="0" kern="1200" smtClean="0">
                <a:solidFill>
                  <a:schemeClr val="tx1"/>
                </a:solidFill>
                <a:effectLst/>
                <a:latin typeface="+mn-lt"/>
                <a:ea typeface="+mn-ea"/>
                <a:cs typeface="+mn-cs"/>
              </a:rPr>
              <a:t>0.05</a:t>
            </a:r>
            <a:r>
              <a:rPr lang="zh-CN" altLang="en-US" sz="1200" b="0" i="0" kern="1200" smtClean="0">
                <a:solidFill>
                  <a:schemeClr val="tx1"/>
                </a:solidFill>
                <a:effectLst/>
                <a:latin typeface="+mn-lt"/>
                <a:ea typeface="+mn-ea"/>
                <a:cs typeface="+mn-cs"/>
              </a:rPr>
              <a:t>的时候，最容易在</a:t>
            </a:r>
            <a:r>
              <a:rPr lang="en-US" altLang="zh-CN" sz="1200" b="0" i="0" kern="1200" smtClean="0">
                <a:solidFill>
                  <a:schemeClr val="tx1"/>
                </a:solidFill>
                <a:effectLst/>
                <a:latin typeface="+mn-lt"/>
                <a:ea typeface="+mn-ea"/>
                <a:cs typeface="+mn-cs"/>
              </a:rPr>
              <a:t>100</a:t>
            </a:r>
            <a:r>
              <a:rPr lang="zh-CN" altLang="en-US" sz="1200" b="0" i="0" kern="1200" smtClean="0">
                <a:solidFill>
                  <a:schemeClr val="tx1"/>
                </a:solidFill>
                <a:effectLst/>
                <a:latin typeface="+mn-lt"/>
                <a:ea typeface="+mn-ea"/>
                <a:cs typeface="+mn-cs"/>
              </a:rPr>
              <a:t>人中出现</a:t>
            </a:r>
            <a:r>
              <a:rPr lang="en-US" altLang="zh-CN" sz="1200" b="0" i="0" kern="1200" smtClean="0">
                <a:solidFill>
                  <a:schemeClr val="tx1"/>
                </a:solidFill>
                <a:effectLst/>
                <a:latin typeface="+mn-lt"/>
                <a:ea typeface="+mn-ea"/>
                <a:cs typeface="+mn-cs"/>
              </a:rPr>
              <a:t>5</a:t>
            </a:r>
            <a:r>
              <a:rPr lang="zh-CN" altLang="en-US" sz="1200" b="0" i="0" kern="1200" smtClean="0">
                <a:solidFill>
                  <a:schemeClr val="tx1"/>
                </a:solidFill>
                <a:effectLst/>
                <a:latin typeface="+mn-lt"/>
                <a:ea typeface="+mn-ea"/>
                <a:cs typeface="+mn-cs"/>
              </a:rPr>
              <a:t>人患病。</a:t>
            </a:r>
            <a:endParaRPr lang="zh-CN" altLang="en-US"/>
          </a:p>
        </p:txBody>
      </p:sp>
      <p:sp>
        <p:nvSpPr>
          <p:cNvPr id="4" name="灯片编号占位符 3"/>
          <p:cNvSpPr>
            <a:spLocks noGrp="1"/>
          </p:cNvSpPr>
          <p:nvPr>
            <p:ph type="sldNum" sz="quarter" idx="10"/>
          </p:nvPr>
        </p:nvSpPr>
        <p:spPr/>
        <p:txBody>
          <a:bodyPr/>
          <a:lstStyle/>
          <a:p>
            <a:fld id="{DC3622FA-3BAB-48D4-A8EE-73B18B544E30}" type="slidenum">
              <a:rPr lang="zh-CN" altLang="en-US" smtClean="0"/>
              <a:t>97</a:t>
            </a:fld>
            <a:endParaRPr lang="zh-CN" altLang="en-US"/>
          </a:p>
        </p:txBody>
      </p:sp>
    </p:spTree>
    <p:extLst>
      <p:ext uri="{BB962C8B-B14F-4D97-AF65-F5344CB8AC3E}">
        <p14:creationId xmlns:p14="http://schemas.microsoft.com/office/powerpoint/2010/main" val="28653331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mtClean="0"/>
              <a:t>特征</a:t>
            </a:r>
            <a:r>
              <a:rPr kumimoji="1" lang="zh-CN" altLang="en-US" dirty="0"/>
              <a:t>空间里的类别一定是线性可分的，所以使用</a:t>
            </a:r>
            <a:r>
              <a:rPr kumimoji="1" lang="en-US" altLang="zh-CN" dirty="0"/>
              <a:t>MLE</a:t>
            </a:r>
            <a:r>
              <a:rPr kumimoji="1" lang="zh-CN" altLang="en-US" dirty="0"/>
              <a:t>求解参数，容易出现过拟合</a:t>
            </a:r>
            <a:endParaRPr kumimoji="1" lang="en-US" altLang="zh-CN" dirty="0"/>
          </a:p>
          <a:p>
            <a:r>
              <a:rPr kumimoji="1" lang="zh-CN" altLang="en-US" dirty="0"/>
              <a:t>极大似然估计吧</a:t>
            </a:r>
            <a:r>
              <a:rPr kumimoji="1" lang="en-US" altLang="zh-CN" dirty="0"/>
              <a:t>w</a:t>
            </a:r>
            <a:r>
              <a:rPr kumimoji="1" lang="zh-CN" altLang="en-US" dirty="0"/>
              <a:t>看着一个未知的固定值，而贝叶斯学派则吧</a:t>
            </a:r>
            <a:r>
              <a:rPr kumimoji="1" lang="en-US" altLang="zh-CN" dirty="0"/>
              <a:t>w</a:t>
            </a:r>
            <a:r>
              <a:rPr kumimoji="1" lang="zh-CN" altLang="en-US" dirty="0"/>
              <a:t>看做一个随机变量 </a:t>
            </a:r>
            <a:r>
              <a:rPr kumimoji="1" lang="en" altLang="zh-CN" dirty="0"/>
              <a:t>https://</a:t>
            </a:r>
            <a:r>
              <a:rPr kumimoji="1" lang="en" altLang="zh-CN" dirty="0" err="1"/>
              <a:t>blog.csdn.net</a:t>
            </a:r>
            <a:r>
              <a:rPr kumimoji="1" lang="en" altLang="zh-CN" dirty="0"/>
              <a:t>/qq_32742009/article/details/81485887</a:t>
            </a:r>
          </a:p>
          <a:p>
            <a:endParaRPr kumimoji="1" lang="zh-CN" altLang="en-US" dirty="0"/>
          </a:p>
        </p:txBody>
      </p:sp>
      <p:sp>
        <p:nvSpPr>
          <p:cNvPr id="4" name="灯片编号占位符 3"/>
          <p:cNvSpPr>
            <a:spLocks noGrp="1"/>
          </p:cNvSpPr>
          <p:nvPr>
            <p:ph type="sldNum" sz="quarter" idx="5"/>
          </p:nvPr>
        </p:nvSpPr>
        <p:spPr/>
        <p:txBody>
          <a:bodyPr/>
          <a:lstStyle/>
          <a:p>
            <a:fld id="{DC3622FA-3BAB-48D4-A8EE-73B18B544E30}" type="slidenum">
              <a:rPr lang="zh-CN" altLang="en-US" smtClean="0"/>
              <a:t>98</a:t>
            </a:fld>
            <a:endParaRPr lang="zh-CN" altLang="en-US"/>
          </a:p>
        </p:txBody>
      </p:sp>
    </p:spTree>
    <p:extLst>
      <p:ext uri="{BB962C8B-B14F-4D97-AF65-F5344CB8AC3E}">
        <p14:creationId xmlns:p14="http://schemas.microsoft.com/office/powerpoint/2010/main" val="27020971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mtClean="0"/>
              <a:t>贝叶斯逻辑回归</a:t>
            </a:r>
            <a:r>
              <a:rPr lang="zh-CN" altLang="en-US" sz="1200" b="0" i="0" kern="1200" smtClean="0">
                <a:solidFill>
                  <a:schemeClr val="tx1"/>
                </a:solidFill>
                <a:effectLst/>
                <a:latin typeface="+mn-lt"/>
                <a:ea typeface="+mn-ea"/>
                <a:cs typeface="+mn-cs"/>
              </a:rPr>
              <a:t>加了先验知识，旨在</a:t>
            </a:r>
            <a:r>
              <a:rPr lang="zh-CN" altLang="en-US" sz="1200" b="1" i="0" kern="1200" smtClean="0">
                <a:solidFill>
                  <a:schemeClr val="tx1"/>
                </a:solidFill>
                <a:effectLst/>
                <a:latin typeface="+mn-lt"/>
                <a:ea typeface="+mn-ea"/>
                <a:cs typeface="+mn-cs"/>
              </a:rPr>
              <a:t>求观测数据条件下概率最大的参数</a:t>
            </a:r>
            <a:r>
              <a:rPr lang="zh-CN" altLang="en-US" sz="1200" b="0" i="0" kern="1200" smtClean="0">
                <a:solidFill>
                  <a:schemeClr val="tx1"/>
                </a:solidFill>
                <a:effectLst/>
                <a:latin typeface="+mn-lt"/>
                <a:ea typeface="+mn-ea"/>
                <a:cs typeface="+mn-cs"/>
              </a:rPr>
              <a:t>，与此同时参数具有先验分布</a:t>
            </a:r>
            <a:endParaRPr lang="en-US" altLang="zh-CN" sz="1200" b="0" i="0" kern="1200" smtClean="0">
              <a:solidFill>
                <a:schemeClr val="tx1"/>
              </a:solidFill>
              <a:effectLst/>
              <a:latin typeface="+mn-lt"/>
              <a:ea typeface="+mn-ea"/>
              <a:cs typeface="+mn-cs"/>
            </a:endParaRPr>
          </a:p>
          <a:p>
            <a:r>
              <a:rPr lang="zh-CN" altLang="en-US" sz="1200" b="0" i="0" kern="1200" smtClean="0">
                <a:solidFill>
                  <a:schemeClr val="tx1"/>
                </a:solidFill>
                <a:effectLst/>
                <a:latin typeface="+mn-lt"/>
                <a:ea typeface="+mn-ea"/>
                <a:cs typeface="+mn-cs"/>
              </a:rPr>
              <a:t>因为贝叶斯认为</a:t>
            </a:r>
            <a:r>
              <a:rPr lang="en-US" altLang="zh-CN" sz="1200" b="0" i="0" kern="1200" smtClean="0">
                <a:solidFill>
                  <a:schemeClr val="tx1"/>
                </a:solidFill>
                <a:effectLst/>
                <a:latin typeface="+mn-lt"/>
                <a:ea typeface="+mn-ea"/>
                <a:cs typeface="+mn-cs"/>
              </a:rPr>
              <a:t>w</a:t>
            </a:r>
            <a:r>
              <a:rPr lang="zh-CN" altLang="en-US" sz="1200" b="0" i="0" kern="1200" smtClean="0">
                <a:solidFill>
                  <a:schemeClr val="tx1"/>
                </a:solidFill>
                <a:effectLst/>
                <a:latin typeface="+mn-lt"/>
                <a:ea typeface="+mn-ea"/>
                <a:cs typeface="+mn-cs"/>
              </a:rPr>
              <a:t>是一个随机变量，不同的</a:t>
            </a:r>
            <a:r>
              <a:rPr lang="en-US" altLang="zh-CN" sz="1200" b="0" i="0" kern="1200" smtClean="0">
                <a:solidFill>
                  <a:schemeClr val="tx1"/>
                </a:solidFill>
                <a:effectLst/>
                <a:latin typeface="+mn-lt"/>
                <a:ea typeface="+mn-ea"/>
                <a:cs typeface="+mn-cs"/>
              </a:rPr>
              <a:t>w</a:t>
            </a:r>
            <a:r>
              <a:rPr lang="zh-CN" altLang="en-US" sz="1200" b="0" i="0" kern="1200" smtClean="0">
                <a:solidFill>
                  <a:schemeClr val="tx1"/>
                </a:solidFill>
                <a:effectLst/>
                <a:latin typeface="+mn-lt"/>
                <a:ea typeface="+mn-ea"/>
                <a:cs typeface="+mn-cs"/>
              </a:rPr>
              <a:t>的时候，属于</a:t>
            </a:r>
            <a:r>
              <a:rPr lang="en-US" altLang="zh-CN" sz="1200" b="0" i="0" kern="1200" smtClean="0">
                <a:solidFill>
                  <a:schemeClr val="tx1"/>
                </a:solidFill>
                <a:effectLst/>
                <a:latin typeface="+mn-lt"/>
                <a:ea typeface="+mn-ea"/>
                <a:cs typeface="+mn-cs"/>
              </a:rPr>
              <a:t>c1</a:t>
            </a:r>
            <a:r>
              <a:rPr lang="zh-CN" altLang="en-US" sz="1200" b="0" i="0" kern="1200" smtClean="0">
                <a:solidFill>
                  <a:schemeClr val="tx1"/>
                </a:solidFill>
                <a:effectLst/>
                <a:latin typeface="+mn-lt"/>
                <a:ea typeface="+mn-ea"/>
                <a:cs typeface="+mn-cs"/>
              </a:rPr>
              <a:t>类的概率是不一样的，所以就求了个期望，这样就要通过积分来预测类别。（而</a:t>
            </a:r>
            <a:r>
              <a:rPr lang="en-US" altLang="zh-CN" sz="1200" b="0" i="0" kern="1200" smtClean="0">
                <a:solidFill>
                  <a:schemeClr val="tx1"/>
                </a:solidFill>
                <a:effectLst/>
                <a:latin typeface="+mn-lt"/>
                <a:ea typeface="+mn-ea"/>
                <a:cs typeface="+mn-cs"/>
              </a:rPr>
              <a:t>MLE</a:t>
            </a:r>
            <a:r>
              <a:rPr lang="zh-CN" altLang="en-US" sz="1200" b="0" i="0" kern="1200" smtClean="0">
                <a:solidFill>
                  <a:schemeClr val="tx1"/>
                </a:solidFill>
                <a:effectLst/>
                <a:latin typeface="+mn-lt"/>
                <a:ea typeface="+mn-ea"/>
                <a:cs typeface="+mn-cs"/>
              </a:rPr>
              <a:t>的时候认为</a:t>
            </a:r>
            <a:r>
              <a:rPr lang="en-US" altLang="zh-CN" sz="1200" b="0" i="0" kern="1200" smtClean="0">
                <a:solidFill>
                  <a:schemeClr val="tx1"/>
                </a:solidFill>
                <a:effectLst/>
                <a:latin typeface="+mn-lt"/>
                <a:ea typeface="+mn-ea"/>
                <a:cs typeface="+mn-cs"/>
              </a:rPr>
              <a:t>w</a:t>
            </a:r>
            <a:r>
              <a:rPr lang="zh-CN" altLang="en-US" sz="1200" b="0" i="0" kern="1200" smtClean="0">
                <a:solidFill>
                  <a:schemeClr val="tx1"/>
                </a:solidFill>
                <a:effectLst/>
                <a:latin typeface="+mn-lt"/>
                <a:ea typeface="+mn-ea"/>
                <a:cs typeface="+mn-cs"/>
              </a:rPr>
              <a:t>是一个未知的固定值，所以没有积分）</a:t>
            </a:r>
            <a:endParaRPr lang="en-US" altLang="zh-CN" sz="1200" b="0" i="0" kern="1200" smtClean="0">
              <a:solidFill>
                <a:schemeClr val="tx1"/>
              </a:solidFill>
              <a:effectLst/>
              <a:latin typeface="+mn-lt"/>
              <a:ea typeface="+mn-ea"/>
              <a:cs typeface="+mn-cs"/>
            </a:endParaRPr>
          </a:p>
          <a:p>
            <a:endParaRPr kumimoji="1" lang="en-US" altLang="zh-CN" smtClean="0"/>
          </a:p>
          <a:p>
            <a:r>
              <a:rPr kumimoji="1" lang="zh-CN" altLang="en-US" smtClean="0"/>
              <a:t>这里</a:t>
            </a:r>
            <a:r>
              <a:rPr kumimoji="1" lang="zh-CN" altLang="en-US" dirty="0"/>
              <a:t>讲的是二分类</a:t>
            </a:r>
            <a:endParaRPr kumimoji="1" lang="en-US" altLang="zh-CN" dirty="0"/>
          </a:p>
          <a:p>
            <a:r>
              <a:rPr kumimoji="1" lang="zh-CN" altLang="en-US" dirty="0"/>
              <a:t>所以分两部分操作，拉普拉斯近似后再预测分布</a:t>
            </a:r>
          </a:p>
        </p:txBody>
      </p:sp>
      <p:sp>
        <p:nvSpPr>
          <p:cNvPr id="4" name="灯片编号占位符 3"/>
          <p:cNvSpPr>
            <a:spLocks noGrp="1"/>
          </p:cNvSpPr>
          <p:nvPr>
            <p:ph type="sldNum" sz="quarter" idx="5"/>
          </p:nvPr>
        </p:nvSpPr>
        <p:spPr/>
        <p:txBody>
          <a:bodyPr/>
          <a:lstStyle/>
          <a:p>
            <a:fld id="{DC3622FA-3BAB-48D4-A8EE-73B18B544E30}" type="slidenum">
              <a:rPr lang="zh-CN" altLang="en-US" smtClean="0"/>
              <a:t>99</a:t>
            </a:fld>
            <a:endParaRPr lang="zh-CN" altLang="en-US"/>
          </a:p>
        </p:txBody>
      </p:sp>
    </p:spTree>
    <p:extLst>
      <p:ext uri="{BB962C8B-B14F-4D97-AF65-F5344CB8AC3E}">
        <p14:creationId xmlns:p14="http://schemas.microsoft.com/office/powerpoint/2010/main" val="37269081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得出了</a:t>
            </a:r>
            <a:r>
              <a:rPr kumimoji="1" lang="en-US" altLang="zh-CN" dirty="0"/>
              <a:t>w</a:t>
            </a:r>
            <a:r>
              <a:rPr kumimoji="1" lang="zh-CN" altLang="en-US" dirty="0"/>
              <a:t>后验概率分布的形式之后，就需要对此进行拉普拉斯近似</a:t>
            </a:r>
            <a:endParaRPr kumimoji="1" lang="en-US" altLang="zh-CN" dirty="0"/>
          </a:p>
          <a:p>
            <a:r>
              <a:rPr kumimoji="1" lang="zh-CN" altLang="en-US" dirty="0"/>
              <a:t>近似的步骤在</a:t>
            </a:r>
            <a:r>
              <a:rPr kumimoji="1" lang="en-US" altLang="zh-CN" dirty="0"/>
              <a:t>ppt</a:t>
            </a:r>
            <a:r>
              <a:rPr kumimoji="1" lang="zh-CN" altLang="en-US" dirty="0"/>
              <a:t>的</a:t>
            </a:r>
            <a:r>
              <a:rPr kumimoji="1" lang="en-US" altLang="zh-CN" dirty="0"/>
              <a:t>86</a:t>
            </a:r>
            <a:r>
              <a:rPr kumimoji="1" lang="zh-CN" altLang="en-US" dirty="0"/>
              <a:t>页有，就是先取对数，然后求众数（均值）</a:t>
            </a:r>
            <a:r>
              <a:rPr kumimoji="1" lang="zh-CN" altLang="en-US"/>
              <a:t>和</a:t>
            </a:r>
            <a:r>
              <a:rPr kumimoji="1" lang="zh-CN" altLang="en-US" smtClean="0"/>
              <a:t>方差</a:t>
            </a:r>
            <a:endParaRPr kumimoji="1" lang="en-US" altLang="zh-CN" smtClean="0"/>
          </a:p>
          <a:p>
            <a:endParaRPr kumimoji="1" lang="en-US" altLang="zh-CN" smtClean="0"/>
          </a:p>
          <a:p>
            <a:r>
              <a:rPr kumimoji="1" lang="zh-CN" altLang="en-US" smtClean="0"/>
              <a:t>可以看出，后验概率密度在最大似然估计的基础上乘了个先验分布，考虑了先验的情况</a:t>
            </a:r>
            <a:endParaRPr kumimoji="1" lang="zh-CN" altLang="en-US" dirty="0"/>
          </a:p>
        </p:txBody>
      </p:sp>
      <p:sp>
        <p:nvSpPr>
          <p:cNvPr id="4" name="灯片编号占位符 3"/>
          <p:cNvSpPr>
            <a:spLocks noGrp="1"/>
          </p:cNvSpPr>
          <p:nvPr>
            <p:ph type="sldNum" sz="quarter" idx="5"/>
          </p:nvPr>
        </p:nvSpPr>
        <p:spPr/>
        <p:txBody>
          <a:bodyPr/>
          <a:lstStyle/>
          <a:p>
            <a:fld id="{DC3622FA-3BAB-48D4-A8EE-73B18B544E30}" type="slidenum">
              <a:rPr lang="zh-CN" altLang="en-US" smtClean="0"/>
              <a:t>101</a:t>
            </a:fld>
            <a:endParaRPr lang="zh-CN" altLang="en-US"/>
          </a:p>
        </p:txBody>
      </p:sp>
    </p:spTree>
    <p:extLst>
      <p:ext uri="{BB962C8B-B14F-4D97-AF65-F5344CB8AC3E}">
        <p14:creationId xmlns:p14="http://schemas.microsoft.com/office/powerpoint/2010/main" val="141200285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拉普拉斯近似的步骤是找到众数作为高斯近似的均值，求出</a:t>
            </a:r>
            <a:r>
              <a:rPr kumimoji="1" lang="en-US" altLang="zh-CN" dirty="0"/>
              <a:t>hessian</a:t>
            </a:r>
            <a:r>
              <a:rPr kumimoji="1" lang="zh-CN" altLang="en-US" dirty="0"/>
              <a:t>矩阵的逆作为高斯近似的</a:t>
            </a:r>
            <a:r>
              <a:rPr kumimoji="1" lang="zh-CN" altLang="en-US"/>
              <a:t>方差</a:t>
            </a:r>
            <a:r>
              <a:rPr kumimoji="1" lang="zh-CN" altLang="en-US" smtClean="0"/>
              <a:t>。</a:t>
            </a:r>
            <a:endParaRPr kumimoji="1" lang="en-US" altLang="zh-CN" smtClean="0"/>
          </a:p>
          <a:p>
            <a:endParaRPr kumimoji="1" lang="en-US" altLang="zh-CN" smtClean="0"/>
          </a:p>
          <a:p>
            <a:r>
              <a:rPr kumimoji="1" lang="zh-CN" altLang="en-US" smtClean="0"/>
              <a:t>其实这就是贝叶斯逻辑回归的损失函数的负值（损失函数是负的对数），即最大化</a:t>
            </a:r>
            <a:r>
              <a:rPr kumimoji="1" lang="en-US" altLang="zh-CN" smtClean="0"/>
              <a:t>w</a:t>
            </a:r>
            <a:r>
              <a:rPr kumimoji="1" lang="zh-CN" altLang="en-US" smtClean="0"/>
              <a:t>的后验概率分布，可以看出，这个损失有两部分组成，后面那部分就是最大似然估计的损失函数，前面那部分就类似于一个正则项，</a:t>
            </a:r>
            <a:r>
              <a:rPr lang="zh-CN" altLang="en-US" sz="1200" b="0" i="0" kern="1200" smtClean="0">
                <a:solidFill>
                  <a:schemeClr val="tx1"/>
                </a:solidFill>
                <a:effectLst/>
                <a:latin typeface="+mn-lt"/>
                <a:ea typeface="+mn-ea"/>
                <a:cs typeface="+mn-cs"/>
              </a:rPr>
              <a:t>如果假设</a:t>
            </a:r>
            <a:r>
              <a:rPr lang="en-US" altLang="zh-CN" sz="1200" b="0" i="0" kern="1200" smtClean="0">
                <a:solidFill>
                  <a:schemeClr val="tx1"/>
                </a:solidFill>
                <a:effectLst/>
                <a:latin typeface="+mn-lt"/>
                <a:ea typeface="+mn-ea"/>
                <a:cs typeface="+mn-cs"/>
              </a:rPr>
              <a:t>p(w)</a:t>
            </a:r>
            <a:r>
              <a:rPr lang="zh-CN" altLang="en-US" sz="1200" b="0" i="0" kern="1200" smtClean="0">
                <a:solidFill>
                  <a:schemeClr val="tx1"/>
                </a:solidFill>
                <a:effectLst/>
                <a:latin typeface="+mn-lt"/>
                <a:ea typeface="+mn-ea"/>
                <a:cs typeface="+mn-cs"/>
              </a:rPr>
              <a:t>服从高斯分布，则相当于加了一个</a:t>
            </a:r>
            <a:r>
              <a:rPr lang="en-US" altLang="zh-CN" sz="1200" b="1" i="0" kern="1200" smtClean="0">
                <a:solidFill>
                  <a:schemeClr val="tx1"/>
                </a:solidFill>
                <a:effectLst/>
                <a:latin typeface="+mn-lt"/>
                <a:ea typeface="+mn-ea"/>
                <a:cs typeface="+mn-cs"/>
              </a:rPr>
              <a:t>L2 norm</a:t>
            </a:r>
            <a:r>
              <a:rPr lang="zh-CN" altLang="en-US" sz="1200" b="0" i="0" kern="1200" smtClean="0">
                <a:solidFill>
                  <a:schemeClr val="tx1"/>
                </a:solidFill>
                <a:effectLst/>
                <a:latin typeface="+mn-lt"/>
                <a:ea typeface="+mn-ea"/>
                <a:cs typeface="+mn-cs"/>
              </a:rPr>
              <a:t>；如果假设</a:t>
            </a:r>
            <a:r>
              <a:rPr lang="en-US" altLang="zh-CN" sz="1200" b="0" i="0" kern="1200" smtClean="0">
                <a:solidFill>
                  <a:schemeClr val="tx1"/>
                </a:solidFill>
                <a:effectLst/>
                <a:latin typeface="+mn-lt"/>
                <a:ea typeface="+mn-ea"/>
                <a:cs typeface="+mn-cs"/>
              </a:rPr>
              <a:t>p(w)</a:t>
            </a:r>
            <a:r>
              <a:rPr lang="zh-CN" altLang="en-US" sz="1200" b="0" i="0" kern="1200" smtClean="0">
                <a:solidFill>
                  <a:schemeClr val="tx1"/>
                </a:solidFill>
                <a:effectLst/>
                <a:latin typeface="+mn-lt"/>
                <a:ea typeface="+mn-ea"/>
                <a:cs typeface="+mn-cs"/>
              </a:rPr>
              <a:t>服从拉普拉斯分布，则相当于加了一个</a:t>
            </a:r>
            <a:r>
              <a:rPr lang="en-US" altLang="zh-CN" sz="1200" b="1" i="0" kern="1200" smtClean="0">
                <a:solidFill>
                  <a:schemeClr val="tx1"/>
                </a:solidFill>
                <a:effectLst/>
                <a:latin typeface="+mn-lt"/>
                <a:ea typeface="+mn-ea"/>
                <a:cs typeface="+mn-cs"/>
              </a:rPr>
              <a:t>L1 norm</a:t>
            </a:r>
            <a:r>
              <a:rPr lang="zh-CN" altLang="en-US" sz="1200" b="0" i="0" kern="1200" smtClean="0">
                <a:solidFill>
                  <a:schemeClr val="tx1"/>
                </a:solidFill>
                <a:effectLst/>
                <a:latin typeface="+mn-lt"/>
                <a:ea typeface="+mn-ea"/>
                <a:cs typeface="+mn-cs"/>
              </a:rPr>
              <a:t>。</a:t>
            </a:r>
            <a:endParaRPr lang="en-US" altLang="zh-CN" sz="1200" b="0" i="0" kern="1200" smtClean="0">
              <a:solidFill>
                <a:schemeClr val="tx1"/>
              </a:solidFill>
              <a:effectLst/>
              <a:latin typeface="+mn-lt"/>
              <a:ea typeface="+mn-ea"/>
              <a:cs typeface="+mn-cs"/>
            </a:endParaRPr>
          </a:p>
          <a:p>
            <a:r>
              <a:rPr kumimoji="1" lang="zh-CN" altLang="en-US" sz="1200" b="0" i="0" kern="1200" smtClean="0">
                <a:solidFill>
                  <a:schemeClr val="tx1"/>
                </a:solidFill>
                <a:effectLst/>
                <a:latin typeface="+mn-lt"/>
                <a:ea typeface="+mn-ea"/>
                <a:cs typeface="+mn-cs"/>
              </a:rPr>
              <a:t>前面那部分的正则化会制约</a:t>
            </a:r>
            <a:r>
              <a:rPr kumimoji="1" lang="en-US" altLang="zh-CN" sz="1200" b="0" i="0" kern="1200" smtClean="0">
                <a:solidFill>
                  <a:schemeClr val="tx1"/>
                </a:solidFill>
                <a:effectLst/>
                <a:latin typeface="+mn-lt"/>
                <a:ea typeface="+mn-ea"/>
                <a:cs typeface="+mn-cs"/>
              </a:rPr>
              <a:t>w</a:t>
            </a:r>
            <a:r>
              <a:rPr kumimoji="1" lang="zh-CN" altLang="en-US" sz="1200" b="0" i="0" kern="1200" smtClean="0">
                <a:solidFill>
                  <a:schemeClr val="tx1"/>
                </a:solidFill>
                <a:effectLst/>
                <a:latin typeface="+mn-lt"/>
                <a:ea typeface="+mn-ea"/>
                <a:cs typeface="+mn-cs"/>
              </a:rPr>
              <a:t>的无限增大</a:t>
            </a:r>
            <a:endParaRPr kumimoji="1" lang="en-US" altLang="zh-CN" smtClean="0"/>
          </a:p>
        </p:txBody>
      </p:sp>
      <p:sp>
        <p:nvSpPr>
          <p:cNvPr id="4" name="灯片编号占位符 3"/>
          <p:cNvSpPr>
            <a:spLocks noGrp="1"/>
          </p:cNvSpPr>
          <p:nvPr>
            <p:ph type="sldNum" sz="quarter" idx="5"/>
          </p:nvPr>
        </p:nvSpPr>
        <p:spPr/>
        <p:txBody>
          <a:bodyPr/>
          <a:lstStyle/>
          <a:p>
            <a:fld id="{DC3622FA-3BAB-48D4-A8EE-73B18B544E30}" type="slidenum">
              <a:rPr lang="zh-CN" altLang="en-US" smtClean="0"/>
              <a:t>102</a:t>
            </a:fld>
            <a:endParaRPr lang="zh-CN" altLang="en-US"/>
          </a:p>
        </p:txBody>
      </p:sp>
    </p:spTree>
    <p:extLst>
      <p:ext uri="{BB962C8B-B14F-4D97-AF65-F5344CB8AC3E}">
        <p14:creationId xmlns:p14="http://schemas.microsoft.com/office/powerpoint/2010/main" val="35952037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为什么高斯分布的均值是</a:t>
            </a:r>
            <a:r>
              <a:rPr kumimoji="1" lang="en-US" altLang="zh-CN" dirty="0"/>
              <a:t>w</a:t>
            </a:r>
            <a:r>
              <a:rPr kumimoji="1" lang="zh-CN" altLang="en-US" dirty="0"/>
              <a:t>的</a:t>
            </a:r>
            <a:r>
              <a:rPr kumimoji="1" lang="en-US" altLang="zh-CN" dirty="0"/>
              <a:t>MAP</a:t>
            </a:r>
            <a:r>
              <a:rPr kumimoji="1" lang="zh-CN" altLang="en-US" dirty="0"/>
              <a:t>解？</a:t>
            </a:r>
            <a:endParaRPr kumimoji="1" lang="en-US" altLang="zh-CN" dirty="0"/>
          </a:p>
          <a:p>
            <a:r>
              <a:rPr kumimoji="1" lang="zh-CN" altLang="en-US" smtClean="0"/>
              <a:t>之前讲拉普拉斯近似的时候说了，均值就是众数，所以高斯分布</a:t>
            </a:r>
            <a:r>
              <a:rPr kumimoji="1" lang="zh-CN" altLang="en-US" dirty="0"/>
              <a:t>的均值其实就是</a:t>
            </a:r>
            <a:r>
              <a:rPr kumimoji="1" lang="en-US" altLang="zh-CN" dirty="0"/>
              <a:t>w</a:t>
            </a:r>
            <a:r>
              <a:rPr kumimoji="1" lang="zh-CN" altLang="en-US" dirty="0"/>
              <a:t>的后验分布的众数，也就是频率出现最大的数，也就是概率分布图中概率最大时对应的横坐标。也就是最大化后验概率的</a:t>
            </a:r>
            <a:r>
              <a:rPr kumimoji="1" lang="en-US" altLang="zh-CN" dirty="0"/>
              <a:t>w</a:t>
            </a:r>
            <a:r>
              <a:rPr kumimoji="1" lang="zh-CN" altLang="en-US" dirty="0"/>
              <a:t>值，即</a:t>
            </a:r>
            <a:r>
              <a:rPr kumimoji="1" lang="en-US" altLang="zh-CN" dirty="0"/>
              <a:t>w</a:t>
            </a:r>
            <a:r>
              <a:rPr kumimoji="1" lang="zh-CN" altLang="en-US" dirty="0"/>
              <a:t>的</a:t>
            </a:r>
            <a:r>
              <a:rPr kumimoji="1" lang="en-US" altLang="zh-CN" dirty="0"/>
              <a:t>MAP</a:t>
            </a:r>
            <a:r>
              <a:rPr kumimoji="1" lang="zh-CN" altLang="en-US"/>
              <a:t>解</a:t>
            </a:r>
            <a:r>
              <a:rPr kumimoji="1" lang="zh-CN" altLang="en-US" smtClean="0"/>
              <a:t>。</a:t>
            </a:r>
            <a:endParaRPr kumimoji="1" lang="en-US" altLang="zh-CN" smtClean="0"/>
          </a:p>
          <a:p>
            <a:endParaRPr kumimoji="1" lang="en-US" altLang="zh-CN" smtClean="0"/>
          </a:p>
          <a:p>
            <a:r>
              <a:rPr kumimoji="1" lang="zh-CN" altLang="en-US" smtClean="0"/>
              <a:t>这里求</a:t>
            </a:r>
            <a:r>
              <a:rPr kumimoji="1" lang="en-US" altLang="zh-CN" smtClean="0"/>
              <a:t>MAP</a:t>
            </a:r>
            <a:r>
              <a:rPr kumimoji="1" lang="zh-CN" altLang="en-US" smtClean="0"/>
              <a:t>解，就是</a:t>
            </a:r>
            <a:r>
              <a:rPr kumimoji="1" lang="en-US" altLang="zh-CN" smtClean="0"/>
              <a:t>ln</a:t>
            </a:r>
            <a:r>
              <a:rPr kumimoji="1" lang="en-US" altLang="zh-CN" baseline="0" smtClean="0"/>
              <a:t> P(w|t)</a:t>
            </a:r>
            <a:r>
              <a:rPr kumimoji="1" lang="zh-CN" altLang="en-US" baseline="0" smtClean="0"/>
              <a:t>的一阶导为</a:t>
            </a:r>
            <a:r>
              <a:rPr kumimoji="1" lang="en-US" altLang="zh-CN" baseline="0" smtClean="0"/>
              <a:t>0</a:t>
            </a:r>
            <a:r>
              <a:rPr kumimoji="1" lang="zh-CN" altLang="en-US" baseline="0" smtClean="0"/>
              <a:t>，但因为内含非线性函数，所以无法直接求出解析解，而这个函数又是凸函数，所以就可以用数值迭代法来解了。</a:t>
            </a:r>
            <a:endParaRPr kumimoji="1" lang="zh-CN" altLang="en-US" dirty="0"/>
          </a:p>
        </p:txBody>
      </p:sp>
      <p:sp>
        <p:nvSpPr>
          <p:cNvPr id="4" name="灯片编号占位符 3"/>
          <p:cNvSpPr>
            <a:spLocks noGrp="1"/>
          </p:cNvSpPr>
          <p:nvPr>
            <p:ph type="sldNum" sz="quarter" idx="5"/>
          </p:nvPr>
        </p:nvSpPr>
        <p:spPr/>
        <p:txBody>
          <a:bodyPr/>
          <a:lstStyle/>
          <a:p>
            <a:fld id="{DC3622FA-3BAB-48D4-A8EE-73B18B544E30}" type="slidenum">
              <a:rPr lang="zh-CN" altLang="en-US" smtClean="0"/>
              <a:t>103</a:t>
            </a:fld>
            <a:endParaRPr lang="zh-CN" altLang="en-US"/>
          </a:p>
        </p:txBody>
      </p:sp>
    </p:spTree>
    <p:extLst>
      <p:ext uri="{BB962C8B-B14F-4D97-AF65-F5344CB8AC3E}">
        <p14:creationId xmlns:p14="http://schemas.microsoft.com/office/powerpoint/2010/main" val="1268133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因为贝叶斯认为</a:t>
                </a:r>
                <a:r>
                  <a:rPr lang="en-US" altLang="zh-CN" sz="1200" b="0" i="0" kern="1200" smtClean="0">
                    <a:solidFill>
                      <a:schemeClr val="tx1"/>
                    </a:solidFill>
                    <a:effectLst/>
                    <a:latin typeface="+mn-lt"/>
                    <a:ea typeface="+mn-ea"/>
                    <a:cs typeface="+mn-cs"/>
                  </a:rPr>
                  <a:t>w</a:t>
                </a:r>
                <a:r>
                  <a:rPr lang="zh-CN" altLang="en-US" sz="1200" b="0" i="0" kern="1200" smtClean="0">
                    <a:solidFill>
                      <a:schemeClr val="tx1"/>
                    </a:solidFill>
                    <a:effectLst/>
                    <a:latin typeface="+mn-lt"/>
                    <a:ea typeface="+mn-ea"/>
                    <a:cs typeface="+mn-cs"/>
                  </a:rPr>
                  <a:t>是一个随机变量，不同的</a:t>
                </a:r>
                <a:r>
                  <a:rPr lang="en-US" altLang="zh-CN" sz="1200" b="0" i="0" kern="1200" smtClean="0">
                    <a:solidFill>
                      <a:schemeClr val="tx1"/>
                    </a:solidFill>
                    <a:effectLst/>
                    <a:latin typeface="+mn-lt"/>
                    <a:ea typeface="+mn-ea"/>
                    <a:cs typeface="+mn-cs"/>
                  </a:rPr>
                  <a:t>w</a:t>
                </a:r>
                <a:r>
                  <a:rPr lang="zh-CN" altLang="en-US" sz="1200" b="0" i="0" kern="1200" smtClean="0">
                    <a:solidFill>
                      <a:schemeClr val="tx1"/>
                    </a:solidFill>
                    <a:effectLst/>
                    <a:latin typeface="+mn-lt"/>
                    <a:ea typeface="+mn-ea"/>
                    <a:cs typeface="+mn-cs"/>
                  </a:rPr>
                  <a:t>的时候，属于</a:t>
                </a:r>
                <a:r>
                  <a:rPr lang="en-US" altLang="zh-CN" sz="1200" b="0" i="0" kern="1200" smtClean="0">
                    <a:solidFill>
                      <a:schemeClr val="tx1"/>
                    </a:solidFill>
                    <a:effectLst/>
                    <a:latin typeface="+mn-lt"/>
                    <a:ea typeface="+mn-ea"/>
                    <a:cs typeface="+mn-cs"/>
                  </a:rPr>
                  <a:t>c1</a:t>
                </a:r>
                <a:r>
                  <a:rPr lang="zh-CN" altLang="en-US" sz="1200" b="0" i="0" kern="1200" smtClean="0">
                    <a:solidFill>
                      <a:schemeClr val="tx1"/>
                    </a:solidFill>
                    <a:effectLst/>
                    <a:latin typeface="+mn-lt"/>
                    <a:ea typeface="+mn-ea"/>
                    <a:cs typeface="+mn-cs"/>
                  </a:rPr>
                  <a:t>类的概率是不一样的，所以这个积分代表的就是求了个期望（</a:t>
                </a:r>
                <a14:m>
                  <m:oMath xmlns:m="http://schemas.openxmlformats.org/officeDocument/2006/math">
                    <m:nary>
                      <m:naryPr>
                        <m:limLoc m:val="undOvr"/>
                        <m:subHide m:val="on"/>
                        <m:supHide m:val="on"/>
                        <m:ctrlPr>
                          <a:rPr lang="en-US" altLang="zh-CN" i="1" smtClean="0">
                            <a:latin typeface="Cambria Math" panose="02040503050406030204" pitchFamily="18" charset="0"/>
                          </a:rPr>
                        </m:ctrlPr>
                      </m:naryPr>
                      <m:sub/>
                      <m:sup/>
                      <m:e>
                        <m:r>
                          <m:rPr>
                            <m:nor/>
                          </m:rPr>
                          <a:rPr lang="en-US" altLang="zh-CN" sz="1200" b="0" i="0" kern="1200" smtClean="0">
                            <a:solidFill>
                              <a:schemeClr val="tx1"/>
                            </a:solidFill>
                            <a:effectLst/>
                            <a:latin typeface="+mn-lt"/>
                            <a:ea typeface="+mn-ea"/>
                            <a:cs typeface="+mn-cs"/>
                          </a:rPr>
                          <m:t>w</m:t>
                        </m:r>
                        <m:r>
                          <m:rPr>
                            <m:nor/>
                          </m:rPr>
                          <a:rPr lang="zh-CN" altLang="en-US" sz="1200" b="0" i="0" kern="1200" smtClean="0">
                            <a:solidFill>
                              <a:schemeClr val="tx1"/>
                            </a:solidFill>
                            <a:effectLst/>
                            <a:latin typeface="+mn-lt"/>
                            <a:ea typeface="+mn-ea"/>
                            <a:cs typeface="+mn-cs"/>
                          </a:rPr>
                          <m:t>取某值时</m:t>
                        </m:r>
                        <m:r>
                          <m:rPr>
                            <m:nor/>
                          </m:rPr>
                          <a:rPr lang="en-US" altLang="zh-CN" sz="1200" b="0" i="0" kern="1200" smtClean="0">
                            <a:solidFill>
                              <a:schemeClr val="tx1"/>
                            </a:solidFill>
                            <a:effectLst/>
                            <a:latin typeface="+mn-lt"/>
                            <a:ea typeface="+mn-ea"/>
                            <a:cs typeface="+mn-cs"/>
                          </a:rPr>
                          <m:t>c</m:t>
                        </m:r>
                        <m:r>
                          <m:rPr>
                            <m:nor/>
                          </m:rPr>
                          <a:rPr lang="en-US" altLang="zh-CN" sz="1200" b="0" i="0" kern="1200" smtClean="0">
                            <a:solidFill>
                              <a:schemeClr val="tx1"/>
                            </a:solidFill>
                            <a:effectLst/>
                            <a:latin typeface="+mn-lt"/>
                            <a:ea typeface="+mn-ea"/>
                            <a:cs typeface="+mn-cs"/>
                          </a:rPr>
                          <m:t>1</m:t>
                        </m:r>
                        <m:r>
                          <m:rPr>
                            <m:nor/>
                          </m:rPr>
                          <a:rPr lang="zh-CN" altLang="en-US" sz="1200" b="0" i="0" kern="1200" smtClean="0">
                            <a:solidFill>
                              <a:schemeClr val="tx1"/>
                            </a:solidFill>
                            <a:effectLst/>
                            <a:latin typeface="+mn-lt"/>
                            <a:ea typeface="+mn-ea"/>
                            <a:cs typeface="+mn-cs"/>
                          </a:rPr>
                          <m:t>的概率</m:t>
                        </m:r>
                        <m:r>
                          <m:rPr>
                            <m:nor/>
                          </m:rPr>
                          <a:rPr lang="en-US" altLang="zh-CN" sz="1200" b="0" i="0" kern="1200" smtClean="0">
                            <a:solidFill>
                              <a:schemeClr val="tx1"/>
                            </a:solidFill>
                            <a:effectLst/>
                            <a:latin typeface="+mn-lt"/>
                            <a:ea typeface="+mn-ea"/>
                            <a:cs typeface="+mn-cs"/>
                          </a:rPr>
                          <m:t>×</m:t>
                        </m:r>
                        <m:r>
                          <m:rPr>
                            <m:nor/>
                          </m:rPr>
                          <a:rPr lang="en-US" altLang="zh-CN" sz="1200" b="0" i="0" kern="1200" smtClean="0">
                            <a:solidFill>
                              <a:schemeClr val="tx1"/>
                            </a:solidFill>
                            <a:effectLst/>
                            <a:latin typeface="+mn-lt"/>
                            <a:ea typeface="+mn-ea"/>
                            <a:cs typeface="+mn-cs"/>
                          </a:rPr>
                          <m:t>w</m:t>
                        </m:r>
                        <m:r>
                          <m:rPr>
                            <m:nor/>
                          </m:rPr>
                          <a:rPr lang="zh-CN" altLang="en-US" sz="1200" b="0" i="0" kern="1200" smtClean="0">
                            <a:solidFill>
                              <a:schemeClr val="tx1"/>
                            </a:solidFill>
                            <a:effectLst/>
                            <a:latin typeface="+mn-lt"/>
                            <a:ea typeface="+mn-ea"/>
                            <a:cs typeface="+mn-cs"/>
                          </a:rPr>
                          <m:t>取该值的概率</m:t>
                        </m:r>
                      </m:e>
                    </m:nary>
                  </m:oMath>
                </a14:m>
                <a:r>
                  <a:rPr lang="zh-CN" altLang="en-US" sz="1200" b="0" i="0" kern="1200" smtClean="0">
                    <a:solidFill>
                      <a:schemeClr val="tx1"/>
                    </a:solidFill>
                    <a:effectLst/>
                    <a:latin typeface="+mn-lt"/>
                    <a:ea typeface="+mn-ea"/>
                    <a:cs typeface="+mn-cs"/>
                  </a:rPr>
                  <a:t>）。（而</a:t>
                </a:r>
                <a:r>
                  <a:rPr lang="en-US" altLang="zh-CN" sz="1200" b="0" i="0" kern="1200" smtClean="0">
                    <a:solidFill>
                      <a:schemeClr val="tx1"/>
                    </a:solidFill>
                    <a:effectLst/>
                    <a:latin typeface="+mn-lt"/>
                    <a:ea typeface="+mn-ea"/>
                    <a:cs typeface="+mn-cs"/>
                  </a:rPr>
                  <a:t>MLE</a:t>
                </a:r>
                <a:r>
                  <a:rPr lang="zh-CN" altLang="en-US" sz="1200" b="0" i="0" kern="1200" smtClean="0">
                    <a:solidFill>
                      <a:schemeClr val="tx1"/>
                    </a:solidFill>
                    <a:effectLst/>
                    <a:latin typeface="+mn-lt"/>
                    <a:ea typeface="+mn-ea"/>
                    <a:cs typeface="+mn-cs"/>
                  </a:rPr>
                  <a:t>的时候认为</a:t>
                </a:r>
                <a:r>
                  <a:rPr lang="en-US" altLang="zh-CN" sz="1200" b="0" i="0" kern="1200" smtClean="0">
                    <a:solidFill>
                      <a:schemeClr val="tx1"/>
                    </a:solidFill>
                    <a:effectLst/>
                    <a:latin typeface="+mn-lt"/>
                    <a:ea typeface="+mn-ea"/>
                    <a:cs typeface="+mn-cs"/>
                  </a:rPr>
                  <a:t>w</a:t>
                </a:r>
                <a:r>
                  <a:rPr lang="zh-CN" altLang="en-US" sz="1200" b="0" i="0" kern="1200" smtClean="0">
                    <a:solidFill>
                      <a:schemeClr val="tx1"/>
                    </a:solidFill>
                    <a:effectLst/>
                    <a:latin typeface="+mn-lt"/>
                    <a:ea typeface="+mn-ea"/>
                    <a:cs typeface="+mn-cs"/>
                  </a:rPr>
                  <a:t>是一个未知的固定值，所以没有积分）</a:t>
                </a:r>
                <a:endParaRPr lang="en-US" altLang="zh-CN" sz="1200" b="0" i="0" kern="120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smtClean="0">
                    <a:solidFill>
                      <a:schemeClr val="tx1"/>
                    </a:solidFill>
                    <a:effectLst/>
                    <a:latin typeface="+mn-lt"/>
                    <a:ea typeface="+mn-ea"/>
                    <a:cs typeface="+mn-cs"/>
                  </a:rPr>
                  <a:t>】emm</a:t>
                </a:r>
                <a:r>
                  <a:rPr lang="zh-CN" altLang="en-US" sz="1200" b="0" i="0" kern="1200" smtClean="0">
                    <a:solidFill>
                      <a:schemeClr val="tx1"/>
                    </a:solidFill>
                    <a:effectLst/>
                    <a:latin typeface="+mn-lt"/>
                    <a:ea typeface="+mn-ea"/>
                    <a:cs typeface="+mn-cs"/>
                  </a:rPr>
                  <a:t>实际上就是全概率公式</a:t>
                </a:r>
                <a:endParaRPr lang="en-US" altLang="zh-CN" sz="1200" b="0" i="0" kern="120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b="0" i="0" kern="120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b="0" i="0" kern="120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mtClean="0"/>
                  <a:t>之前</a:t>
                </a:r>
                <a:r>
                  <a:rPr kumimoji="1" lang="zh-CN" altLang="en-US" dirty="0"/>
                  <a:t>近似了后验概率分布，接下来就是预测分布了，该页</a:t>
                </a:r>
                <a:r>
                  <a:rPr kumimoji="1" lang="en-US" altLang="zh-CN" dirty="0"/>
                  <a:t>ppt</a:t>
                </a:r>
                <a:r>
                  <a:rPr kumimoji="1" lang="zh-CN" altLang="en-US" dirty="0"/>
                  <a:t>给出了预测分布的形式，接下来就是计算预测分布。</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smtClean="0">
                    <a:solidFill>
                      <a:schemeClr val="tx1"/>
                    </a:solidFill>
                    <a:effectLst/>
                    <a:latin typeface="+mn-lt"/>
                    <a:ea typeface="+mn-ea"/>
                    <a:cs typeface="+mn-cs"/>
                  </a:rPr>
                  <a:t>因为贝叶斯认为</a:t>
                </a:r>
                <a:r>
                  <a:rPr lang="en-US" altLang="zh-CN" sz="1200" b="0" i="0" kern="1200" smtClean="0">
                    <a:solidFill>
                      <a:schemeClr val="tx1"/>
                    </a:solidFill>
                    <a:effectLst/>
                    <a:latin typeface="+mn-lt"/>
                    <a:ea typeface="+mn-ea"/>
                    <a:cs typeface="+mn-cs"/>
                  </a:rPr>
                  <a:t>w</a:t>
                </a:r>
                <a:r>
                  <a:rPr lang="zh-CN" altLang="en-US" sz="1200" b="0" i="0" kern="1200" smtClean="0">
                    <a:solidFill>
                      <a:schemeClr val="tx1"/>
                    </a:solidFill>
                    <a:effectLst/>
                    <a:latin typeface="+mn-lt"/>
                    <a:ea typeface="+mn-ea"/>
                    <a:cs typeface="+mn-cs"/>
                  </a:rPr>
                  <a:t>是一个随机变量，不同的</a:t>
                </a:r>
                <a:r>
                  <a:rPr lang="en-US" altLang="zh-CN" sz="1200" b="0" i="0" kern="1200" smtClean="0">
                    <a:solidFill>
                      <a:schemeClr val="tx1"/>
                    </a:solidFill>
                    <a:effectLst/>
                    <a:latin typeface="+mn-lt"/>
                    <a:ea typeface="+mn-ea"/>
                    <a:cs typeface="+mn-cs"/>
                  </a:rPr>
                  <a:t>w</a:t>
                </a:r>
                <a:r>
                  <a:rPr lang="zh-CN" altLang="en-US" sz="1200" b="0" i="0" kern="1200" smtClean="0">
                    <a:solidFill>
                      <a:schemeClr val="tx1"/>
                    </a:solidFill>
                    <a:effectLst/>
                    <a:latin typeface="+mn-lt"/>
                    <a:ea typeface="+mn-ea"/>
                    <a:cs typeface="+mn-cs"/>
                  </a:rPr>
                  <a:t>的时候，属于</a:t>
                </a:r>
                <a:r>
                  <a:rPr lang="en-US" altLang="zh-CN" sz="1200" b="0" i="0" kern="1200" smtClean="0">
                    <a:solidFill>
                      <a:schemeClr val="tx1"/>
                    </a:solidFill>
                    <a:effectLst/>
                    <a:latin typeface="+mn-lt"/>
                    <a:ea typeface="+mn-ea"/>
                    <a:cs typeface="+mn-cs"/>
                  </a:rPr>
                  <a:t>c1</a:t>
                </a:r>
                <a:r>
                  <a:rPr lang="zh-CN" altLang="en-US" sz="1200" b="0" i="0" kern="1200" smtClean="0">
                    <a:solidFill>
                      <a:schemeClr val="tx1"/>
                    </a:solidFill>
                    <a:effectLst/>
                    <a:latin typeface="+mn-lt"/>
                    <a:ea typeface="+mn-ea"/>
                    <a:cs typeface="+mn-cs"/>
                  </a:rPr>
                  <a:t>类的概率是不一样的，所以这个积分代表的就是求了个期望（</a:t>
                </a:r>
                <a:r>
                  <a:rPr lang="en-US" altLang="zh-CN" i="0" smtClean="0">
                    <a:latin typeface="Cambria Math" panose="02040503050406030204" pitchFamily="18" charset="0"/>
                  </a:rPr>
                  <a:t>∫1▒</a:t>
                </a:r>
                <a:r>
                  <a:rPr lang="en-US" altLang="zh-CN" sz="1200" b="0" i="0" kern="1200" smtClean="0">
                    <a:solidFill>
                      <a:schemeClr val="tx1"/>
                    </a:solidFill>
                    <a:effectLst/>
                    <a:latin typeface="+mn-lt"/>
                    <a:ea typeface="+mn-ea"/>
                    <a:cs typeface="+mn-cs"/>
                  </a:rPr>
                  <a:t>"w</a:t>
                </a:r>
                <a:r>
                  <a:rPr lang="zh-CN" altLang="en-US" sz="1200" b="0" i="0" kern="1200" smtClean="0">
                    <a:solidFill>
                      <a:schemeClr val="tx1"/>
                    </a:solidFill>
                    <a:effectLst/>
                    <a:latin typeface="+mn-lt"/>
                    <a:ea typeface="+mn-ea"/>
                    <a:cs typeface="+mn-cs"/>
                  </a:rPr>
                  <a:t>取某值时</a:t>
                </a:r>
                <a:r>
                  <a:rPr lang="en-US" altLang="zh-CN" sz="1200" b="0" i="0" kern="1200" smtClean="0">
                    <a:solidFill>
                      <a:schemeClr val="tx1"/>
                    </a:solidFill>
                    <a:effectLst/>
                    <a:latin typeface="+mn-lt"/>
                    <a:ea typeface="+mn-ea"/>
                    <a:cs typeface="+mn-cs"/>
                  </a:rPr>
                  <a:t>c1</a:t>
                </a:r>
                <a:r>
                  <a:rPr lang="zh-CN" altLang="en-US" sz="1200" b="0" i="0" kern="1200" smtClean="0">
                    <a:solidFill>
                      <a:schemeClr val="tx1"/>
                    </a:solidFill>
                    <a:effectLst/>
                    <a:latin typeface="+mn-lt"/>
                    <a:ea typeface="+mn-ea"/>
                    <a:cs typeface="+mn-cs"/>
                  </a:rPr>
                  <a:t>的概率</a:t>
                </a:r>
                <a:r>
                  <a:rPr lang="en-US" altLang="zh-CN" sz="1200" b="0" i="0" kern="1200" smtClean="0">
                    <a:solidFill>
                      <a:schemeClr val="tx1"/>
                    </a:solidFill>
                    <a:effectLst/>
                    <a:latin typeface="+mn-lt"/>
                    <a:ea typeface="+mn-ea"/>
                    <a:cs typeface="+mn-cs"/>
                  </a:rPr>
                  <a:t>×w</a:t>
                </a:r>
                <a:r>
                  <a:rPr lang="zh-CN" altLang="en-US" sz="1200" b="0" i="0" kern="1200" smtClean="0">
                    <a:solidFill>
                      <a:schemeClr val="tx1"/>
                    </a:solidFill>
                    <a:effectLst/>
                    <a:latin typeface="+mn-lt"/>
                    <a:ea typeface="+mn-ea"/>
                    <a:cs typeface="+mn-cs"/>
                  </a:rPr>
                  <a:t>取该值的概率</a:t>
                </a:r>
                <a:r>
                  <a:rPr lang="en-US" altLang="zh-CN" sz="1200" b="0" i="0" kern="1200" smtClean="0">
                    <a:solidFill>
                      <a:schemeClr val="tx1"/>
                    </a:solidFill>
                    <a:effectLst/>
                    <a:latin typeface="Cambria Math" panose="02040503050406030204" pitchFamily="18" charset="0"/>
                    <a:ea typeface="+mn-ea"/>
                    <a:cs typeface="+mn-cs"/>
                  </a:rPr>
                  <a:t>" </a:t>
                </a:r>
                <a:r>
                  <a:rPr lang="zh-CN" altLang="en-US" sz="1200" b="0" i="0" kern="1200" smtClean="0">
                    <a:solidFill>
                      <a:schemeClr val="tx1"/>
                    </a:solidFill>
                    <a:effectLst/>
                    <a:latin typeface="+mn-lt"/>
                    <a:ea typeface="+mn-ea"/>
                    <a:cs typeface="+mn-cs"/>
                  </a:rPr>
                  <a:t>）。（而</a:t>
                </a:r>
                <a:r>
                  <a:rPr lang="en-US" altLang="zh-CN" sz="1200" b="0" i="0" kern="1200" smtClean="0">
                    <a:solidFill>
                      <a:schemeClr val="tx1"/>
                    </a:solidFill>
                    <a:effectLst/>
                    <a:latin typeface="+mn-lt"/>
                    <a:ea typeface="+mn-ea"/>
                    <a:cs typeface="+mn-cs"/>
                  </a:rPr>
                  <a:t>MLE</a:t>
                </a:r>
                <a:r>
                  <a:rPr lang="zh-CN" altLang="en-US" sz="1200" b="0" i="0" kern="1200" smtClean="0">
                    <a:solidFill>
                      <a:schemeClr val="tx1"/>
                    </a:solidFill>
                    <a:effectLst/>
                    <a:latin typeface="+mn-lt"/>
                    <a:ea typeface="+mn-ea"/>
                    <a:cs typeface="+mn-cs"/>
                  </a:rPr>
                  <a:t>的时候认为</a:t>
                </a:r>
                <a:r>
                  <a:rPr lang="en-US" altLang="zh-CN" sz="1200" b="0" i="0" kern="1200" smtClean="0">
                    <a:solidFill>
                      <a:schemeClr val="tx1"/>
                    </a:solidFill>
                    <a:effectLst/>
                    <a:latin typeface="+mn-lt"/>
                    <a:ea typeface="+mn-ea"/>
                    <a:cs typeface="+mn-cs"/>
                  </a:rPr>
                  <a:t>w</a:t>
                </a:r>
                <a:r>
                  <a:rPr lang="zh-CN" altLang="en-US" sz="1200" b="0" i="0" kern="1200" smtClean="0">
                    <a:solidFill>
                      <a:schemeClr val="tx1"/>
                    </a:solidFill>
                    <a:effectLst/>
                    <a:latin typeface="+mn-lt"/>
                    <a:ea typeface="+mn-ea"/>
                    <a:cs typeface="+mn-cs"/>
                  </a:rPr>
                  <a:t>是一个未知的固定值，所以没有积分）</a:t>
                </a:r>
                <a:endParaRPr lang="en-US" altLang="zh-CN" sz="1200" b="0" i="0" kern="1200" smtClean="0">
                  <a:solidFill>
                    <a:schemeClr val="tx1"/>
                  </a:solidFill>
                  <a:effectLst/>
                  <a:latin typeface="+mn-lt"/>
                  <a:ea typeface="+mn-ea"/>
                  <a:cs typeface="+mn-cs"/>
                </a:endParaRPr>
              </a:p>
              <a:p>
                <a:endParaRPr kumimoji="1" lang="en-US" altLang="zh-CN" smtClean="0"/>
              </a:p>
              <a:p>
                <a:r>
                  <a:rPr kumimoji="1" lang="zh-CN" altLang="en-US" smtClean="0"/>
                  <a:t>之前</a:t>
                </a:r>
                <a:r>
                  <a:rPr kumimoji="1" lang="zh-CN" altLang="en-US" dirty="0"/>
                  <a:t>近似了后验概率分布，接下来就是预测分布了，该页</a:t>
                </a:r>
                <a:r>
                  <a:rPr kumimoji="1" lang="en-US" altLang="zh-CN" dirty="0"/>
                  <a:t>ppt</a:t>
                </a:r>
                <a:r>
                  <a:rPr kumimoji="1" lang="zh-CN" altLang="en-US" dirty="0"/>
                  <a:t>给出了预测分布的形式，接下来就是计算预测分布。</a:t>
                </a:r>
              </a:p>
            </p:txBody>
          </p:sp>
        </mc:Fallback>
      </mc:AlternateContent>
      <p:sp>
        <p:nvSpPr>
          <p:cNvPr id="4" name="灯片编号占位符 3"/>
          <p:cNvSpPr>
            <a:spLocks noGrp="1"/>
          </p:cNvSpPr>
          <p:nvPr>
            <p:ph type="sldNum" sz="quarter" idx="5"/>
          </p:nvPr>
        </p:nvSpPr>
        <p:spPr/>
        <p:txBody>
          <a:bodyPr/>
          <a:lstStyle/>
          <a:p>
            <a:fld id="{DC3622FA-3BAB-48D4-A8EE-73B18B544E30}" type="slidenum">
              <a:rPr lang="zh-CN" altLang="en-US" smtClean="0"/>
              <a:t>104</a:t>
            </a:fld>
            <a:endParaRPr lang="zh-CN" altLang="en-US"/>
          </a:p>
        </p:txBody>
      </p:sp>
    </p:spTree>
    <p:extLst>
      <p:ext uri="{BB962C8B-B14F-4D97-AF65-F5344CB8AC3E}">
        <p14:creationId xmlns:p14="http://schemas.microsoft.com/office/powerpoint/2010/main" val="302413935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上面的公式用了</a:t>
            </a:r>
            <a:r>
              <a:rPr lang="en-US" altLang="zh-CN" smtClean="0"/>
              <a:t>delta</a:t>
            </a:r>
            <a:r>
              <a:rPr lang="zh-CN" altLang="en-US" smtClean="0"/>
              <a:t>函数后，再交换一下</a:t>
            </a:r>
            <a:r>
              <a:rPr lang="en-US" altLang="zh-CN" smtClean="0"/>
              <a:t>w</a:t>
            </a:r>
            <a:r>
              <a:rPr lang="zh-CN" altLang="en-US" smtClean="0"/>
              <a:t>和</a:t>
            </a:r>
            <a:r>
              <a:rPr lang="en-US" altLang="zh-CN" smtClean="0"/>
              <a:t>a</a:t>
            </a:r>
            <a:r>
              <a:rPr lang="zh-CN" altLang="en-US" smtClean="0"/>
              <a:t>的积分顺序，就能得到下面的公式了，接下来我们需要计算</a:t>
            </a:r>
            <a:r>
              <a:rPr lang="en-US" altLang="zh-CN" smtClean="0"/>
              <a:t>p(a)</a:t>
            </a:r>
            <a:endParaRPr lang="zh-CN" altLang="en-US"/>
          </a:p>
        </p:txBody>
      </p:sp>
      <p:sp>
        <p:nvSpPr>
          <p:cNvPr id="4" name="灯片编号占位符 3"/>
          <p:cNvSpPr>
            <a:spLocks noGrp="1"/>
          </p:cNvSpPr>
          <p:nvPr>
            <p:ph type="sldNum" sz="quarter" idx="10"/>
          </p:nvPr>
        </p:nvSpPr>
        <p:spPr/>
        <p:txBody>
          <a:bodyPr/>
          <a:lstStyle/>
          <a:p>
            <a:fld id="{DC3622FA-3BAB-48D4-A8EE-73B18B544E30}" type="slidenum">
              <a:rPr lang="zh-CN" altLang="en-US" smtClean="0"/>
              <a:t>106</a:t>
            </a:fld>
            <a:endParaRPr lang="zh-CN" altLang="en-US"/>
          </a:p>
        </p:txBody>
      </p:sp>
    </p:spTree>
    <p:extLst>
      <p:ext uri="{BB962C8B-B14F-4D97-AF65-F5344CB8AC3E}">
        <p14:creationId xmlns:p14="http://schemas.microsoft.com/office/powerpoint/2010/main" val="193936899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mtClean="0"/>
                  <a:t>因为</a:t>
                </a:r>
                <a:r>
                  <a:rPr lang="en-US" altLang="zh-CN" smtClean="0"/>
                  <a:t>a</a:t>
                </a:r>
                <a:r>
                  <a:rPr lang="zh-CN" altLang="en-US" smtClean="0"/>
                  <a:t>是</a:t>
                </a:r>
                <a:r>
                  <a:rPr lang="en-US" altLang="zh-CN" smtClean="0"/>
                  <a:t>w</a:t>
                </a:r>
                <a:r>
                  <a:rPr lang="zh-CN" altLang="en-US" smtClean="0"/>
                  <a:t>的线性函数，所以</a:t>
                </a:r>
                <a:r>
                  <a:rPr lang="en-US" altLang="zh-CN" smtClean="0"/>
                  <a:t>a</a:t>
                </a:r>
                <a:r>
                  <a:rPr lang="zh-CN" altLang="en-US" smtClean="0"/>
                  <a:t>也应该服从正态分布，所以我们来求一个</a:t>
                </a:r>
                <a:r>
                  <a:rPr lang="en-US" altLang="zh-CN" smtClean="0"/>
                  <a:t>a</a:t>
                </a:r>
                <a:r>
                  <a:rPr lang="zh-CN" altLang="en-US" smtClean="0"/>
                  <a:t>的均值和方差</a:t>
                </a:r>
                <a:endParaRPr lang="en-US" altLang="zh-CN" smtClean="0"/>
              </a:p>
              <a:p>
                <a:r>
                  <a:rPr lang="zh-CN" altLang="en-US" smtClean="0"/>
                  <a:t>关于求均值的那个公式，</a:t>
                </a:r>
                <a14:m>
                  <m:oMath xmlns:m="http://schemas.openxmlformats.org/officeDocument/2006/math">
                    <m:r>
                      <m:rPr>
                        <m:sty m:val="p"/>
                      </m:rPr>
                      <a:rPr lang="el-GR" altLang="zh-CN" i="1" smtClean="0">
                        <a:latin typeface="Cambria Math" panose="02040503050406030204" pitchFamily="18" charset="0"/>
                        <a:ea typeface="Cambria Math" panose="02040503050406030204" pitchFamily="18" charset="0"/>
                      </a:rPr>
                      <m:t>Φ</m:t>
                    </m:r>
                  </m:oMath>
                </a14:m>
                <a:r>
                  <a:rPr lang="zh-CN" altLang="en-US" smtClean="0"/>
                  <a:t>是常量，剩下的</a:t>
                </a:r>
                <a:r>
                  <a:rPr lang="en-US" altLang="zh-CN" smtClean="0"/>
                  <a:t>q(w)</a:t>
                </a:r>
                <a:r>
                  <a:rPr lang="zh-CN" altLang="en-US" smtClean="0"/>
                  <a:t>的</a:t>
                </a:r>
                <a:r>
                  <a:rPr lang="en-US" altLang="zh-CN" smtClean="0"/>
                  <a:t>w</a:t>
                </a:r>
                <a:r>
                  <a:rPr lang="zh-CN" altLang="en-US" smtClean="0"/>
                  <a:t>的概率分布</a:t>
                </a:r>
                <a:r>
                  <a:rPr lang="en-US" altLang="zh-CN" smtClean="0"/>
                  <a:t>*w</a:t>
                </a:r>
                <a:r>
                  <a:rPr lang="zh-CN" altLang="en-US" smtClean="0"/>
                  <a:t>的积分，这不就是</a:t>
                </a:r>
                <a:r>
                  <a:rPr lang="en-US" altLang="zh-CN" smtClean="0"/>
                  <a:t>w</a:t>
                </a:r>
                <a:r>
                  <a:rPr lang="zh-CN" altLang="en-US" smtClean="0"/>
                  <a:t>的均值吗，就是</a:t>
                </a:r>
                <a:r>
                  <a:rPr lang="en-US" altLang="zh-CN" smtClean="0"/>
                  <a:t>MAP</a:t>
                </a:r>
                <a:r>
                  <a:rPr lang="zh-CN" altLang="en-US" smtClean="0"/>
                  <a:t>解</a:t>
                </a:r>
                <a:endParaRPr lang="en-US" altLang="zh-CN" smtClean="0"/>
              </a:p>
              <a:p>
                <a:r>
                  <a:rPr lang="zh-CN" altLang="en-US" smtClean="0"/>
                  <a:t>关于求方差那个公式，吧第一个积分符号里面的减号展开，其实就是二阶矩</a:t>
                </a:r>
                <a:r>
                  <a:rPr lang="en-US" altLang="zh-CN" smtClean="0"/>
                  <a:t>(Ea^2)-(Ea)^2</a:t>
                </a:r>
              </a:p>
              <a:p>
                <a:r>
                  <a:rPr lang="zh-CN" altLang="en-US" smtClean="0"/>
                  <a:t>其实这个均值和方差很好理解，在一维的情况下，就是已知</a:t>
                </a:r>
                <a:r>
                  <a:rPr lang="en-US" altLang="zh-CN" smtClean="0"/>
                  <a:t>w</a:t>
                </a:r>
                <a:r>
                  <a:rPr lang="zh-CN" altLang="en-US" smtClean="0"/>
                  <a:t>的均值方差，求</a:t>
                </a:r>
                <a:r>
                  <a:rPr lang="en-US" altLang="zh-CN" smtClean="0"/>
                  <a:t>【</a:t>
                </a:r>
                <a:r>
                  <a:rPr lang="zh-CN" altLang="en-US" smtClean="0"/>
                  <a:t> 系数*</a:t>
                </a:r>
                <a:r>
                  <a:rPr lang="en-US" altLang="zh-CN" smtClean="0"/>
                  <a:t>w 】</a:t>
                </a:r>
                <a:r>
                  <a:rPr lang="zh-CN" altLang="en-US" smtClean="0"/>
                  <a:t>的均值（系数*</a:t>
                </a:r>
                <a:r>
                  <a:rPr lang="en-US" altLang="zh-CN" smtClean="0"/>
                  <a:t>w</a:t>
                </a:r>
                <a:r>
                  <a:rPr lang="zh-CN" altLang="en-US" smtClean="0"/>
                  <a:t>的均值）和方差（系数的平方</a:t>
                </a:r>
                <a:r>
                  <a:rPr lang="en-US" altLang="zh-CN" smtClean="0"/>
                  <a:t>*w</a:t>
                </a:r>
                <a:r>
                  <a:rPr lang="zh-CN" altLang="en-US" smtClean="0"/>
                  <a:t>的方差）</a:t>
                </a:r>
                <a:endParaRPr lang="en-US" altLang="zh-CN" smtClean="0"/>
              </a:p>
              <a:p>
                <a:endParaRPr lang="en-US" altLang="zh-CN" smtClean="0"/>
              </a:p>
              <a:p>
                <a:r>
                  <a:rPr lang="zh-CN" altLang="en-US" smtClean="0"/>
                  <a:t>为什么说</a:t>
                </a:r>
                <a:r>
                  <a:rPr lang="en-US" altLang="zh-CN" smtClean="0"/>
                  <a:t>a</a:t>
                </a:r>
                <a:r>
                  <a:rPr lang="zh-CN" altLang="en-US" smtClean="0"/>
                  <a:t>是</a:t>
                </a:r>
                <a:r>
                  <a:rPr lang="en-US" altLang="zh-CN" smtClean="0"/>
                  <a:t>w</a:t>
                </a:r>
                <a:r>
                  <a:rPr lang="zh-CN" altLang="en-US" smtClean="0"/>
                  <a:t>的线性函数呢？</a:t>
                </a:r>
                <a:endParaRPr lang="en-US" altLang="zh-CN" smtClean="0"/>
              </a:p>
              <a:p>
                <a:r>
                  <a:rPr lang="zh-CN" altLang="en-US" smtClean="0"/>
                  <a:t>因为一般线性模型中，是</a:t>
                </a:r>
                <a:r>
                  <a:rPr lang="en-US" altLang="zh-CN" smtClean="0"/>
                  <a:t>a=w1x1+w2x2……,</a:t>
                </a:r>
                <a:r>
                  <a:rPr lang="zh-CN" altLang="en-US" smtClean="0"/>
                  <a:t>不会出现交叉项</a:t>
                </a:r>
                <a:r>
                  <a:rPr lang="en-US" altLang="zh-CN" smtClean="0"/>
                  <a:t>(a=w1x1x2)</a:t>
                </a:r>
                <a:r>
                  <a:rPr lang="zh-CN" altLang="en-US" smtClean="0"/>
                  <a:t>或平方项的情况</a:t>
                </a:r>
                <a:r>
                  <a:rPr lang="en-US" altLang="zh-CN" smtClean="0"/>
                  <a:t>(a=w1x1^2)</a:t>
                </a:r>
                <a:endParaRPr lang="zh-CN" altLang="en-US"/>
              </a:p>
            </p:txBody>
          </p:sp>
        </mc:Choice>
        <mc:Fallback xmlns="">
          <p:sp>
            <p:nvSpPr>
              <p:cNvPr id="3" name="备注占位符 2"/>
              <p:cNvSpPr>
                <a:spLocks noGrp="1"/>
              </p:cNvSpPr>
              <p:nvPr>
                <p:ph type="body" idx="1"/>
              </p:nvPr>
            </p:nvSpPr>
            <p:spPr/>
            <p:txBody>
              <a:bodyPr/>
              <a:lstStyle/>
              <a:p>
                <a:r>
                  <a:rPr lang="zh-CN" altLang="en-US" smtClean="0"/>
                  <a:t>因为</a:t>
                </a:r>
                <a:r>
                  <a:rPr lang="en-US" altLang="zh-CN" smtClean="0"/>
                  <a:t>a</a:t>
                </a:r>
                <a:r>
                  <a:rPr lang="zh-CN" altLang="en-US" smtClean="0"/>
                  <a:t>是</a:t>
                </a:r>
                <a:r>
                  <a:rPr lang="en-US" altLang="zh-CN" smtClean="0"/>
                  <a:t>w</a:t>
                </a:r>
                <a:r>
                  <a:rPr lang="zh-CN" altLang="en-US" smtClean="0"/>
                  <a:t>的线性函数，所以</a:t>
                </a:r>
                <a:r>
                  <a:rPr lang="en-US" altLang="zh-CN" smtClean="0"/>
                  <a:t>a</a:t>
                </a:r>
                <a:r>
                  <a:rPr lang="zh-CN" altLang="en-US" smtClean="0"/>
                  <a:t>也应该服从正态分布，所以我们来求一个</a:t>
                </a:r>
                <a:r>
                  <a:rPr lang="en-US" altLang="zh-CN" smtClean="0"/>
                  <a:t>a</a:t>
                </a:r>
                <a:r>
                  <a:rPr lang="zh-CN" altLang="en-US" smtClean="0"/>
                  <a:t>的均值和方差</a:t>
                </a:r>
                <a:endParaRPr lang="en-US" altLang="zh-CN" smtClean="0"/>
              </a:p>
              <a:p>
                <a:r>
                  <a:rPr lang="zh-CN" altLang="en-US" smtClean="0"/>
                  <a:t>关于求均值的那个公式，</a:t>
                </a:r>
                <a:r>
                  <a:rPr lang="el-GR" altLang="zh-CN" i="0" smtClean="0">
                    <a:latin typeface="Cambria Math" panose="02040503050406030204" pitchFamily="18" charset="0"/>
                    <a:ea typeface="Cambria Math" panose="02040503050406030204" pitchFamily="18" charset="0"/>
                  </a:rPr>
                  <a:t>Φ</a:t>
                </a:r>
                <a:r>
                  <a:rPr lang="zh-CN" altLang="en-US" smtClean="0"/>
                  <a:t>是常量，剩下的</a:t>
                </a:r>
                <a:r>
                  <a:rPr lang="en-US" altLang="zh-CN" smtClean="0"/>
                  <a:t>q(w)</a:t>
                </a:r>
                <a:r>
                  <a:rPr lang="zh-CN" altLang="en-US" smtClean="0"/>
                  <a:t>的</a:t>
                </a:r>
                <a:r>
                  <a:rPr lang="en-US" altLang="zh-CN" smtClean="0"/>
                  <a:t>w</a:t>
                </a:r>
                <a:r>
                  <a:rPr lang="zh-CN" altLang="en-US" smtClean="0"/>
                  <a:t>的概率分布</a:t>
                </a:r>
                <a:r>
                  <a:rPr lang="en-US" altLang="zh-CN" smtClean="0"/>
                  <a:t>*w</a:t>
                </a:r>
                <a:r>
                  <a:rPr lang="zh-CN" altLang="en-US" smtClean="0"/>
                  <a:t>的积分，这不就是</a:t>
                </a:r>
                <a:r>
                  <a:rPr lang="en-US" altLang="zh-CN" smtClean="0"/>
                  <a:t>w</a:t>
                </a:r>
                <a:r>
                  <a:rPr lang="zh-CN" altLang="en-US" smtClean="0"/>
                  <a:t>的均值吗，就是</a:t>
                </a:r>
                <a:r>
                  <a:rPr lang="en-US" altLang="zh-CN" smtClean="0"/>
                  <a:t>MAP</a:t>
                </a:r>
                <a:r>
                  <a:rPr lang="zh-CN" altLang="en-US" smtClean="0"/>
                  <a:t>解</a:t>
                </a:r>
                <a:endParaRPr lang="en-US" altLang="zh-CN" smtClean="0"/>
              </a:p>
              <a:p>
                <a:r>
                  <a:rPr lang="zh-CN" altLang="en-US" smtClean="0"/>
                  <a:t>关于求方差那个公式，吧第一个积分符号里面的减号展开，其实就是二阶矩</a:t>
                </a:r>
                <a:r>
                  <a:rPr lang="en-US" altLang="zh-CN" smtClean="0"/>
                  <a:t>(Ea^2)-(Ea)^2</a:t>
                </a:r>
              </a:p>
              <a:p>
                <a:r>
                  <a:rPr lang="zh-CN" altLang="en-US" smtClean="0"/>
                  <a:t>其实这个均值和方差很好理解，在一维的情况下，就是已知</a:t>
                </a:r>
                <a:r>
                  <a:rPr lang="en-US" altLang="zh-CN" smtClean="0"/>
                  <a:t>w</a:t>
                </a:r>
                <a:r>
                  <a:rPr lang="zh-CN" altLang="en-US" smtClean="0"/>
                  <a:t>的均值方差，求</a:t>
                </a:r>
                <a:r>
                  <a:rPr lang="en-US" altLang="zh-CN" smtClean="0"/>
                  <a:t>【</a:t>
                </a:r>
                <a:r>
                  <a:rPr lang="zh-CN" altLang="en-US" smtClean="0"/>
                  <a:t> 系数*</a:t>
                </a:r>
                <a:r>
                  <a:rPr lang="en-US" altLang="zh-CN" smtClean="0"/>
                  <a:t>w 】</a:t>
                </a:r>
                <a:r>
                  <a:rPr lang="zh-CN" altLang="en-US" smtClean="0"/>
                  <a:t>的均值（系数*</a:t>
                </a:r>
                <a:r>
                  <a:rPr lang="en-US" altLang="zh-CN" smtClean="0"/>
                  <a:t>w</a:t>
                </a:r>
                <a:r>
                  <a:rPr lang="zh-CN" altLang="en-US" smtClean="0"/>
                  <a:t>的均值）和方差（系数的平方</a:t>
                </a:r>
                <a:r>
                  <a:rPr lang="en-US" altLang="zh-CN" smtClean="0"/>
                  <a:t>*w</a:t>
                </a:r>
                <a:r>
                  <a:rPr lang="zh-CN" altLang="en-US" smtClean="0"/>
                  <a:t>的方差）</a:t>
                </a:r>
                <a:endParaRPr lang="en-US" altLang="zh-CN" smtClean="0"/>
              </a:p>
              <a:p>
                <a:endParaRPr lang="en-US" altLang="zh-CN" smtClean="0"/>
              </a:p>
              <a:p>
                <a:r>
                  <a:rPr lang="zh-CN" altLang="en-US" smtClean="0"/>
                  <a:t>为什么说</a:t>
                </a:r>
                <a:r>
                  <a:rPr lang="en-US" altLang="zh-CN" smtClean="0"/>
                  <a:t>a</a:t>
                </a:r>
                <a:r>
                  <a:rPr lang="zh-CN" altLang="en-US" smtClean="0"/>
                  <a:t>是</a:t>
                </a:r>
                <a:r>
                  <a:rPr lang="en-US" altLang="zh-CN" smtClean="0"/>
                  <a:t>w</a:t>
                </a:r>
                <a:r>
                  <a:rPr lang="zh-CN" altLang="en-US" smtClean="0"/>
                  <a:t>的线性函数呢？</a:t>
                </a:r>
                <a:endParaRPr lang="en-US" altLang="zh-CN" smtClean="0"/>
              </a:p>
              <a:p>
                <a:r>
                  <a:rPr lang="zh-CN" altLang="en-US" smtClean="0"/>
                  <a:t>因为一般线性模型中，是</a:t>
                </a:r>
                <a:r>
                  <a:rPr lang="en-US" altLang="zh-CN" smtClean="0"/>
                  <a:t>a=w1x1+w2x2……,</a:t>
                </a:r>
                <a:r>
                  <a:rPr lang="zh-CN" altLang="en-US" smtClean="0"/>
                  <a:t>不会出现交叉项</a:t>
                </a:r>
                <a:r>
                  <a:rPr lang="en-US" altLang="zh-CN" smtClean="0"/>
                  <a:t>(a=w1x1x2)</a:t>
                </a:r>
                <a:r>
                  <a:rPr lang="zh-CN" altLang="en-US" smtClean="0"/>
                  <a:t>或平方项的情况</a:t>
                </a:r>
                <a:r>
                  <a:rPr lang="en-US" altLang="zh-CN" smtClean="0"/>
                  <a:t>(a=w1x1^2)</a:t>
                </a:r>
                <a:endParaRPr lang="zh-CN" altLang="en-US"/>
              </a:p>
            </p:txBody>
          </p:sp>
        </mc:Fallback>
      </mc:AlternateContent>
      <p:sp>
        <p:nvSpPr>
          <p:cNvPr id="4" name="灯片编号占位符 3"/>
          <p:cNvSpPr>
            <a:spLocks noGrp="1"/>
          </p:cNvSpPr>
          <p:nvPr>
            <p:ph type="sldNum" sz="quarter" idx="10"/>
          </p:nvPr>
        </p:nvSpPr>
        <p:spPr/>
        <p:txBody>
          <a:bodyPr/>
          <a:lstStyle/>
          <a:p>
            <a:fld id="{DC3622FA-3BAB-48D4-A8EE-73B18B544E30}" type="slidenum">
              <a:rPr lang="zh-CN" altLang="en-US" smtClean="0"/>
              <a:t>107</a:t>
            </a:fld>
            <a:endParaRPr lang="zh-CN" altLang="en-US"/>
          </a:p>
        </p:txBody>
      </p:sp>
    </p:spTree>
    <p:extLst>
      <p:ext uri="{BB962C8B-B14F-4D97-AF65-F5344CB8AC3E}">
        <p14:creationId xmlns:p14="http://schemas.microsoft.com/office/powerpoint/2010/main" val="2464927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两个方法的缺点</a:t>
            </a:r>
          </a:p>
        </p:txBody>
      </p:sp>
      <p:sp>
        <p:nvSpPr>
          <p:cNvPr id="4" name="灯片编号占位符 3"/>
          <p:cNvSpPr>
            <a:spLocks noGrp="1"/>
          </p:cNvSpPr>
          <p:nvPr>
            <p:ph type="sldNum" sz="quarter" idx="10"/>
          </p:nvPr>
        </p:nvSpPr>
        <p:spPr/>
        <p:txBody>
          <a:bodyPr/>
          <a:lstStyle/>
          <a:p>
            <a:fld id="{DC3622FA-3BAB-48D4-A8EE-73B18B544E30}" type="slidenum">
              <a:rPr lang="zh-CN" altLang="en-US" smtClean="0"/>
              <a:t>13</a:t>
            </a:fld>
            <a:endParaRPr lang="zh-CN" altLang="en-US"/>
          </a:p>
        </p:txBody>
      </p:sp>
    </p:spTree>
    <p:extLst>
      <p:ext uri="{BB962C8B-B14F-4D97-AF65-F5344CB8AC3E}">
        <p14:creationId xmlns:p14="http://schemas.microsoft.com/office/powerpoint/2010/main" val="225659091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关于 </a:t>
            </a:r>
            <a:r>
              <a:rPr lang="en-US" altLang="zh-CN" smtClean="0"/>
              <a:t>a </a:t>
            </a:r>
            <a:r>
              <a:rPr lang="zh-CN" altLang="en-US" smtClean="0"/>
              <a:t>的积分表⽰⼀个⾼斯分布和⼀个 </a:t>
            </a:r>
            <a:r>
              <a:rPr lang="en-US" altLang="zh-CN" smtClean="0"/>
              <a:t>logistic sigmoid </a:t>
            </a:r>
            <a:r>
              <a:rPr lang="zh-CN" altLang="en-US" smtClean="0"/>
              <a:t>函数的卷积，不能够解析地求值</a:t>
            </a:r>
            <a:endParaRPr lang="en-US" altLang="zh-CN" smtClean="0"/>
          </a:p>
          <a:p>
            <a:endParaRPr lang="en-US" altLang="zh-CN" smtClean="0"/>
          </a:p>
          <a:p>
            <a:r>
              <a:rPr lang="zh-CN" altLang="en-US" smtClean="0"/>
              <a:t>使⽤逆 </a:t>
            </a:r>
            <a:r>
              <a:rPr lang="en-US" altLang="zh-CN" smtClean="0"/>
              <a:t>probit </a:t>
            </a:r>
            <a:r>
              <a:rPr lang="zh-CN" altLang="en-US" smtClean="0"/>
              <a:t>函数的⼀个优势是它与⾼斯的卷积可以⽤另⼀个逆 </a:t>
            </a:r>
            <a:r>
              <a:rPr lang="en-US" altLang="zh-CN" smtClean="0"/>
              <a:t>probit </a:t>
            </a:r>
            <a:r>
              <a:rPr lang="zh-CN" altLang="en-US" smtClean="0"/>
              <a:t>函数解析地表⽰出来。</a:t>
            </a:r>
            <a:endParaRPr lang="zh-CN" altLang="en-US"/>
          </a:p>
        </p:txBody>
      </p:sp>
      <p:sp>
        <p:nvSpPr>
          <p:cNvPr id="4" name="灯片编号占位符 3"/>
          <p:cNvSpPr>
            <a:spLocks noGrp="1"/>
          </p:cNvSpPr>
          <p:nvPr>
            <p:ph type="sldNum" sz="quarter" idx="10"/>
          </p:nvPr>
        </p:nvSpPr>
        <p:spPr/>
        <p:txBody>
          <a:bodyPr/>
          <a:lstStyle/>
          <a:p>
            <a:fld id="{DC3622FA-3BAB-48D4-A8EE-73B18B544E30}" type="slidenum">
              <a:rPr lang="zh-CN" altLang="en-US" smtClean="0"/>
              <a:t>108</a:t>
            </a:fld>
            <a:endParaRPr lang="zh-CN" altLang="en-US"/>
          </a:p>
        </p:txBody>
      </p:sp>
    </p:spTree>
    <p:extLst>
      <p:ext uri="{BB962C8B-B14F-4D97-AF65-F5344CB8AC3E}">
        <p14:creationId xmlns:p14="http://schemas.microsoft.com/office/powerpoint/2010/main" val="27698532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在</a:t>
            </a:r>
            <a:r>
              <a:rPr lang="en-US" altLang="zh-CN" smtClean="0"/>
              <a:t>10.6.3</a:t>
            </a:r>
            <a:r>
              <a:rPr lang="zh-CN" altLang="en-US" smtClean="0"/>
              <a:t>节，我们会展⽰变分形式如何扩展到超参数未知的情形，这种情况下，超参数的值</a:t>
            </a:r>
          </a:p>
          <a:p>
            <a:r>
              <a:rPr lang="zh-CN" altLang="en-US" smtClean="0"/>
              <a:t>要从数据中进⾏推断</a:t>
            </a:r>
            <a:endParaRPr lang="en-US" altLang="zh-CN" smtClean="0"/>
          </a:p>
          <a:p>
            <a:r>
              <a:rPr lang="zh-CN" altLang="en-US" smtClean="0"/>
              <a:t>决策边界就是计算出来的两类的概率相等的时候</a:t>
            </a:r>
            <a:endParaRPr lang="en-US" altLang="zh-CN" smtClean="0"/>
          </a:p>
          <a:p>
            <a:r>
              <a:rPr lang="zh-CN" altLang="en-US" smtClean="0"/>
              <a:t>本次得出了对</a:t>
            </a:r>
            <a:r>
              <a:rPr lang="en-US" altLang="zh-CN" smtClean="0"/>
              <a:t>w</a:t>
            </a:r>
            <a:r>
              <a:rPr lang="zh-CN" altLang="en-US" smtClean="0"/>
              <a:t>积分求属于</a:t>
            </a:r>
            <a:r>
              <a:rPr lang="en-US" altLang="zh-CN" smtClean="0"/>
              <a:t>c1</a:t>
            </a:r>
            <a:r>
              <a:rPr lang="zh-CN" altLang="en-US" smtClean="0"/>
              <a:t>的概率与直接用</a:t>
            </a:r>
            <a:r>
              <a:rPr lang="en-US" altLang="zh-CN" smtClean="0"/>
              <a:t>MAP</a:t>
            </a:r>
            <a:r>
              <a:rPr lang="zh-CN" altLang="en-US" smtClean="0"/>
              <a:t>解效果一样，这是在最小错误率决策准则以及先验概率相同的情况下得出的结论。</a:t>
            </a:r>
            <a:endParaRPr lang="en-US" altLang="zh-CN" smtClean="0"/>
          </a:p>
          <a:p>
            <a:r>
              <a:rPr lang="zh-CN" altLang="en-US" smtClean="0"/>
              <a:t>如果不是最小错误率决策准则，而是最小风险决策标准的话，为了最小化风险，</a:t>
            </a:r>
            <a:r>
              <a:rPr lang="en-US" altLang="zh-CN" smtClean="0"/>
              <a:t>102</a:t>
            </a:r>
            <a:r>
              <a:rPr lang="zh-CN" altLang="en-US" smtClean="0"/>
              <a:t>页</a:t>
            </a:r>
            <a:r>
              <a:rPr lang="en-US" altLang="zh-CN" smtClean="0"/>
              <a:t>ppt</a:t>
            </a:r>
            <a:r>
              <a:rPr lang="zh-CN" altLang="en-US" smtClean="0"/>
              <a:t>得出来的均值就不是</a:t>
            </a:r>
            <a:r>
              <a:rPr lang="en-US" altLang="zh-CN" smtClean="0"/>
              <a:t>MAP</a:t>
            </a:r>
            <a:r>
              <a:rPr lang="zh-CN" altLang="en-US" smtClean="0"/>
              <a:t>解了，因为此时还要考虑决策风险，这样决策边界就不是</a:t>
            </a:r>
            <a:r>
              <a:rPr lang="en-US" altLang="zh-CN" smtClean="0"/>
              <a:t>Wmap</a:t>
            </a:r>
            <a:r>
              <a:rPr lang="zh-CN" altLang="en-US" smtClean="0"/>
              <a:t>*</a:t>
            </a:r>
            <a:r>
              <a:rPr lang="en-US" altLang="zh-CN" smtClean="0"/>
              <a:t>fai</a:t>
            </a:r>
            <a:r>
              <a:rPr lang="zh-CN" altLang="en-US" smtClean="0"/>
              <a:t>了，而是</a:t>
            </a:r>
            <a:r>
              <a:rPr lang="en-US" altLang="zh-CN" smtClean="0"/>
              <a:t>W</a:t>
            </a:r>
            <a:r>
              <a:rPr lang="zh-CN" altLang="en-US" smtClean="0"/>
              <a:t>（最小风险下令一阶导为</a:t>
            </a:r>
            <a:r>
              <a:rPr lang="en-US" altLang="zh-CN" smtClean="0"/>
              <a:t>0</a:t>
            </a:r>
            <a:r>
              <a:rPr lang="zh-CN" altLang="en-US" smtClean="0"/>
              <a:t>求出来的均值）*</a:t>
            </a:r>
            <a:r>
              <a:rPr lang="en-US" altLang="zh-CN" smtClean="0"/>
              <a:t>fai</a:t>
            </a:r>
          </a:p>
          <a:p>
            <a:r>
              <a:rPr lang="zh-CN" altLang="en-US" smtClean="0"/>
              <a:t>如果不是先验概率相同，即</a:t>
            </a:r>
            <a:r>
              <a:rPr lang="en-US" altLang="zh-CN" smtClean="0"/>
              <a:t>m0</a:t>
            </a:r>
            <a:r>
              <a:rPr lang="zh-CN" altLang="en-US" smtClean="0"/>
              <a:t>和</a:t>
            </a:r>
            <a:r>
              <a:rPr lang="en-US" altLang="zh-CN" smtClean="0"/>
              <a:t>s0</a:t>
            </a:r>
            <a:r>
              <a:rPr lang="zh-CN" altLang="en-US" smtClean="0"/>
              <a:t>不是固定的超参数，而是可以随着数据变化的话，这里的结果也不会这么简单。</a:t>
            </a:r>
            <a:endParaRPr lang="en-US" altLang="zh-CN" smtClean="0"/>
          </a:p>
          <a:p>
            <a:r>
              <a:rPr lang="zh-CN" altLang="en-US" smtClean="0"/>
              <a:t>具体的会在第</a:t>
            </a:r>
            <a:r>
              <a:rPr lang="en-US" altLang="zh-CN" smtClean="0"/>
              <a:t>10</a:t>
            </a:r>
            <a:r>
              <a:rPr lang="zh-CN" altLang="en-US" smtClean="0"/>
              <a:t>章的时候进行说明</a:t>
            </a:r>
            <a:endParaRPr lang="en-US" altLang="zh-CN" smtClean="0"/>
          </a:p>
          <a:p>
            <a:endParaRPr lang="en-US" altLang="zh-CN" smtClean="0"/>
          </a:p>
          <a:p>
            <a:endParaRPr lang="en-US" altLang="zh-CN" smtClean="0"/>
          </a:p>
          <a:p>
            <a:r>
              <a:rPr lang="zh-CN" altLang="en-US" smtClean="0"/>
              <a:t>最小错误率决策标准和最小风险决策标准  </a:t>
            </a:r>
            <a:r>
              <a:rPr lang="en-US" altLang="zh-CN" smtClean="0"/>
              <a:t>https://blog.csdn.net/weixin_39516246/article/details/82865338</a:t>
            </a:r>
            <a:endParaRPr lang="zh-CN" altLang="en-US"/>
          </a:p>
        </p:txBody>
      </p:sp>
      <p:sp>
        <p:nvSpPr>
          <p:cNvPr id="4" name="灯片编号占位符 3"/>
          <p:cNvSpPr>
            <a:spLocks noGrp="1"/>
          </p:cNvSpPr>
          <p:nvPr>
            <p:ph type="sldNum" sz="quarter" idx="10"/>
          </p:nvPr>
        </p:nvSpPr>
        <p:spPr/>
        <p:txBody>
          <a:bodyPr/>
          <a:lstStyle/>
          <a:p>
            <a:fld id="{DC3622FA-3BAB-48D4-A8EE-73B18B544E30}" type="slidenum">
              <a:rPr lang="zh-CN" altLang="en-US" smtClean="0"/>
              <a:t>110</a:t>
            </a:fld>
            <a:endParaRPr lang="zh-CN" altLang="en-US"/>
          </a:p>
        </p:txBody>
      </p:sp>
    </p:spTree>
    <p:extLst>
      <p:ext uri="{BB962C8B-B14F-4D97-AF65-F5344CB8AC3E}">
        <p14:creationId xmlns:p14="http://schemas.microsoft.com/office/powerpoint/2010/main" val="24365298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下面我们来看看超参数的数量各是多少，少多少</a:t>
            </a:r>
            <a:endParaRPr lang="zh-CN" altLang="en-US"/>
          </a:p>
        </p:txBody>
      </p:sp>
      <p:sp>
        <p:nvSpPr>
          <p:cNvPr id="4" name="灯片编号占位符 3"/>
          <p:cNvSpPr>
            <a:spLocks noGrp="1"/>
          </p:cNvSpPr>
          <p:nvPr>
            <p:ph type="sldNum" sz="quarter" idx="10"/>
          </p:nvPr>
        </p:nvSpPr>
        <p:spPr/>
        <p:txBody>
          <a:bodyPr/>
          <a:lstStyle/>
          <a:p>
            <a:fld id="{DC3622FA-3BAB-48D4-A8EE-73B18B544E30}" type="slidenum">
              <a:rPr lang="zh-CN" altLang="en-US" smtClean="0"/>
              <a:t>111</a:t>
            </a:fld>
            <a:endParaRPr lang="zh-CN" altLang="en-US"/>
          </a:p>
        </p:txBody>
      </p:sp>
    </p:spTree>
    <p:extLst>
      <p:ext uri="{BB962C8B-B14F-4D97-AF65-F5344CB8AC3E}">
        <p14:creationId xmlns:p14="http://schemas.microsoft.com/office/powerpoint/2010/main" val="3819889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引入</a:t>
            </a:r>
            <a:r>
              <a:rPr lang="en-US" altLang="zh-CN">
                <a:latin typeface="+mn-ea"/>
              </a:rPr>
              <a:t>K</a:t>
            </a:r>
            <a:r>
              <a:rPr lang="zh-CN" altLang="en-US"/>
              <a:t>个线性判别函数是可行的，因为不存在不能判别的区域，所以采用该方法</a:t>
            </a:r>
            <a:endParaRPr lang="en-US" altLang="zh-CN"/>
          </a:p>
          <a:p>
            <a:endParaRPr lang="en-US" altLang="zh-CN"/>
          </a:p>
          <a:p>
            <a:r>
              <a:rPr lang="zh-CN" altLang="en-US"/>
              <a:t>如果两个点 </a:t>
            </a:r>
            <a:r>
              <a:rPr lang="en-US" altLang="zh-CN"/>
              <a:t>x A </a:t>
            </a:r>
            <a:r>
              <a:rPr lang="zh-CN" altLang="en-US"/>
              <a:t>和 </a:t>
            </a:r>
            <a:r>
              <a:rPr lang="en-US" altLang="zh-CN"/>
              <a:t>x B </a:t>
            </a:r>
            <a:r>
              <a:rPr lang="zh-CN" altLang="en-US"/>
              <a:t>位于同⼀个决策区域 </a:t>
            </a:r>
            <a:r>
              <a:rPr lang="en-US" altLang="zh-CN"/>
              <a:t>R k </a:t>
            </a:r>
            <a:r>
              <a:rPr lang="zh-CN" altLang="en-US"/>
              <a:t>，那么任何位于连接这两个点的线段上的点 </a:t>
            </a:r>
            <a:r>
              <a:rPr lang="en-US" altLang="zh-CN"/>
              <a:t>b x ⼀</a:t>
            </a:r>
            <a:r>
              <a:rPr lang="zh-CN" altLang="en-US"/>
              <a:t>定位于区域 </a:t>
            </a:r>
            <a:r>
              <a:rPr lang="en-US" altLang="zh-CN"/>
              <a:t>R k </a:t>
            </a:r>
            <a:r>
              <a:rPr lang="zh-CN" altLang="en-US"/>
              <a:t>内，因此决策区域⼀定是单连通的、</a:t>
            </a:r>
          </a:p>
          <a:p>
            <a:r>
              <a:rPr lang="zh-CN" altLang="en-US"/>
              <a:t>凸的</a:t>
            </a:r>
            <a:r>
              <a:rPr lang="en-US" altLang="zh-CN"/>
              <a:t>,</a:t>
            </a:r>
            <a:r>
              <a:rPr lang="zh-CN" altLang="en-US"/>
              <a:t>所以不会 出现之前两方法出现的无法确定类别的情况</a:t>
            </a:r>
            <a:r>
              <a:rPr lang="zh-CN" altLang="en-US" smtClean="0"/>
              <a:t>。</a:t>
            </a:r>
            <a:endParaRPr lang="en-US" altLang="zh-CN" smtClean="0"/>
          </a:p>
          <a:p>
            <a:endParaRPr lang="en-US" altLang="zh-CN" smtClean="0"/>
          </a:p>
          <a:p>
            <a:r>
              <a:rPr lang="zh-CN" altLang="en-US" smtClean="0"/>
              <a:t>（</a:t>
            </a:r>
            <a:r>
              <a:rPr lang="en-US" altLang="zh-CN" smtClean="0"/>
              <a:t>D-1</a:t>
            </a:r>
            <a:r>
              <a:rPr lang="zh-CN" altLang="en-US" smtClean="0"/>
              <a:t>）维的超平面的形式，与之前讨论的⼆分类情形的决策边界的形式相同，因此也有类似的⼏何性质。</a:t>
            </a:r>
            <a:endParaRPr lang="en-US" altLang="zh-CN"/>
          </a:p>
        </p:txBody>
      </p:sp>
      <p:sp>
        <p:nvSpPr>
          <p:cNvPr id="4" name="灯片编号占位符 3"/>
          <p:cNvSpPr>
            <a:spLocks noGrp="1"/>
          </p:cNvSpPr>
          <p:nvPr>
            <p:ph type="sldNum" sz="quarter" idx="10"/>
          </p:nvPr>
        </p:nvSpPr>
        <p:spPr/>
        <p:txBody>
          <a:bodyPr/>
          <a:lstStyle/>
          <a:p>
            <a:fld id="{DC3622FA-3BAB-48D4-A8EE-73B18B544E30}" type="slidenum">
              <a:rPr lang="zh-CN" altLang="en-US" smtClean="0"/>
              <a:t>14</a:t>
            </a:fld>
            <a:endParaRPr lang="zh-CN" altLang="en-US"/>
          </a:p>
        </p:txBody>
      </p:sp>
    </p:spTree>
    <p:extLst>
      <p:ext uri="{BB962C8B-B14F-4D97-AF65-F5344CB8AC3E}">
        <p14:creationId xmlns:p14="http://schemas.microsoft.com/office/powerpoint/2010/main" val="1117577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3622FA-3BAB-48D4-A8EE-73B18B544E30}" type="slidenum">
              <a:rPr lang="zh-CN" altLang="en-US" smtClean="0"/>
              <a:t>15</a:t>
            </a:fld>
            <a:endParaRPr lang="zh-CN" altLang="en-US"/>
          </a:p>
        </p:txBody>
      </p:sp>
    </p:spTree>
    <p:extLst>
      <p:ext uri="{BB962C8B-B14F-4D97-AF65-F5344CB8AC3E}">
        <p14:creationId xmlns:p14="http://schemas.microsoft.com/office/powerpoint/2010/main" val="40595989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zh-CN" altLang="en-US"/>
              <a:t>单击此处编辑母版标题样式</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F7AFFB9B-9FB8-469E-96F9-4D32314110B6}" type="datetimeFigureOut">
              <a:rPr lang="en-US" dirty="0"/>
              <a:t>3/9/2019</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341D2AC3-6A0B-4169-B1EA-E3AE8B351BDD}" type="datetimeFigureOut">
              <a:rPr lang="en-US" dirty="0"/>
              <a:t>3/9/2019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DD4B9363-8B87-41B7-9F8E-64519CBB8F34}" type="datetimeFigureOut">
              <a:rPr lang="en-US" dirty="0"/>
              <a:t>3/9/2019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zh-CN" altLang="en-US"/>
              <a:t>单击此处编辑母版标题样式</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EAEF5746-5284-4951-9F37-7AE924EDBCB7}" type="datetimeFigureOut">
              <a:rPr lang="en-US" dirty="0"/>
              <a:t>3/9/2019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02398B29-7265-4A65-A2A4-6703C057B7C1}" type="datetimeFigureOut">
              <a:rPr lang="en-US" dirty="0"/>
              <a:t>3/9/2019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zh-CN" altLang="en-US"/>
              <a:t>单击此处编辑母版标题样式</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3" name="Date Placeholder 2"/>
          <p:cNvSpPr>
            <a:spLocks noGrp="1"/>
          </p:cNvSpPr>
          <p:nvPr>
            <p:ph type="dt" sz="half" idx="10"/>
          </p:nvPr>
        </p:nvSpPr>
        <p:spPr/>
        <p:txBody>
          <a:bodyPr/>
          <a:lstStyle/>
          <a:p>
            <a:fld id="{28FBA082-94DF-4C4B-A041-6624924AB0A8}" type="datetimeFigureOut">
              <a:rPr lang="en-US" dirty="0"/>
              <a:t>3/9/2019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zh-CN" altLang="en-US"/>
              <a:t>单击此处编辑母版标题样式</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3" name="Date Placeholder 2"/>
          <p:cNvSpPr>
            <a:spLocks noGrp="1"/>
          </p:cNvSpPr>
          <p:nvPr>
            <p:ph type="dt" sz="half" idx="10"/>
          </p:nvPr>
        </p:nvSpPr>
        <p:spPr/>
        <p:txBody>
          <a:bodyPr/>
          <a:lstStyle/>
          <a:p>
            <a:fld id="{B27686C4-3AB5-4E0C-86CA-FB108C350AA9}" type="datetimeFigureOut">
              <a:rPr lang="en-US" dirty="0"/>
              <a:t>3/9/2019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zh-CN" altLang="en-US"/>
              <a:t>单击此处编辑母版标题样式</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9FF1211-4E0C-4AB3-B04F-585959BDAFE8}" type="datetimeFigureOut">
              <a:rPr lang="en-US" dirty="0"/>
              <a:t>3/9/2019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zh-CN" altLang="en-US"/>
              <a:t>单击此处编辑母版标题样式</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28BDECAF-D3BE-4069-9C78-642ECCD01477}" type="datetimeFigureOut">
              <a:rPr lang="en-US" dirty="0"/>
              <a:t>3/9/2019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t>3/9/2019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zh-CN" altLang="en-US"/>
              <a:t>单击此处编辑母版标题样式</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0F7F47CF-67C9-420C-80A5-E2069FF0C2DF}" type="datetimeFigureOut">
              <a:rPr lang="en-US" dirty="0"/>
              <a:t>3/9/2019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zh-CN" altLang="en-US"/>
              <a:t>单击此处编辑母版标题样式</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AE22DC73-F065-42F5-A9F2-D90B2E42A0B3}" type="datetimeFigureOut">
              <a:rPr lang="en-US" dirty="0"/>
              <a:t>3/9/2019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12" name="Content Placeholder 3"/>
          <p:cNvSpPr>
            <a:spLocks noGrp="1"/>
          </p:cNvSpPr>
          <p:nvPr>
            <p:ph sz="quarter" idx="13"/>
          </p:nvPr>
        </p:nvSpPr>
        <p:spPr>
          <a:xfrm>
            <a:off x="685802" y="2861733"/>
            <a:ext cx="5088712" cy="2512852"/>
          </a:xfrm>
        </p:spPr>
        <p:txBody>
          <a:bodyPr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13" name="Content Placeholder 5"/>
          <p:cNvSpPr>
            <a:spLocks noGrp="1"/>
          </p:cNvSpPr>
          <p:nvPr>
            <p:ph sz="quarter" idx="14"/>
          </p:nvPr>
        </p:nvSpPr>
        <p:spPr>
          <a:xfrm>
            <a:off x="5993969" y="2861733"/>
            <a:ext cx="5088713" cy="2512852"/>
          </a:xfrm>
        </p:spPr>
        <p:txBody>
          <a:bodyPr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76BEA702-9B29-41CC-9BCC-3DF8A0D379FE}" type="datetimeFigureOut">
              <a:rPr lang="en-US" dirty="0"/>
              <a:t>3/9/2019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dirty="0"/>
              <a:t>3/9/2019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dirty="0"/>
              <a:t>3/9/2019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zh-CN" altLang="en-US"/>
              <a:t>单击此处编辑母版标题样式</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50C3BFE2-83B7-4B0A-B9D3-AB28331082B3}" type="datetimeFigureOut">
              <a:rPr lang="en-US" dirty="0"/>
              <a:t>3/9/2019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12EF78E3-FDA3-4D28-AAA2-0B81F349A39D}" type="datetimeFigureOut">
              <a:rPr lang="en-US" dirty="0"/>
              <a:t>3/9/2019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C35BB1C6-BF8F-4481-8AB2-603A1C8A906A}" type="datetimeFigureOut">
              <a:rPr lang="en-US" dirty="0"/>
              <a:t>3/9/2019</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slide" Target="slide110.xml"/><Relationship Id="rId4" Type="http://schemas.openxmlformats.org/officeDocument/2006/relationships/slide" Target="slide68.xml"/></Relationships>
</file>

<file path=ppt/slides/_rels/slide10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560.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169.png"/><Relationship Id="rId5" Type="http://schemas.openxmlformats.org/officeDocument/2006/relationships/slide" Target="slide89.xml"/><Relationship Id="rId4" Type="http://schemas.openxmlformats.org/officeDocument/2006/relationships/image" Target="../media/image168.png"/></Relationships>
</file>

<file path=ppt/slides/_rels/slide10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slide" Target="slide110.xml"/><Relationship Id="rId4" Type="http://schemas.openxmlformats.org/officeDocument/2006/relationships/image" Target="../media/image171.png"/></Relationships>
</file>

<file path=ppt/slides/_rels/slide105.xml.rels><?xml version="1.0" encoding="UTF-8" standalone="yes"?>
<Relationships xmlns="http://schemas.openxmlformats.org/package/2006/relationships"><Relationship Id="rId2" Type="http://schemas.openxmlformats.org/officeDocument/2006/relationships/image" Target="../media/image170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72.png"/><Relationship Id="rId7" Type="http://schemas.openxmlformats.org/officeDocument/2006/relationships/image" Target="../media/image1750.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s>
</file>

<file path=ppt/slides/_rels/slide10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108.xml.rels><?xml version="1.0" encoding="UTF-8" standalone="yes"?>
<Relationships xmlns="http://schemas.openxmlformats.org/package/2006/relationships"><Relationship Id="rId3" Type="http://schemas.openxmlformats.org/officeDocument/2006/relationships/slide" Target="slide80.xml"/><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10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10.xml.rels><?xml version="1.0" encoding="UTF-8" standalone="yes"?>
<Relationships xmlns="http://schemas.openxmlformats.org/package/2006/relationships"><Relationship Id="rId8" Type="http://schemas.openxmlformats.org/officeDocument/2006/relationships/slide" Target="slide104.xml"/><Relationship Id="rId3" Type="http://schemas.openxmlformats.org/officeDocument/2006/relationships/image" Target="../media/image186.png"/><Relationship Id="rId7" Type="http://schemas.openxmlformats.org/officeDocument/2006/relationships/slide" Target="slide101.xml"/><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2.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90.png"/></Relationships>
</file>

<file path=ppt/slides/_rels/slide11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60.png"/><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50.png"/></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slide" Target="slide60.xml"/><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slide" Target="slide61.xml"/><Relationship Id="rId4" Type="http://schemas.openxmlformats.org/officeDocument/2006/relationships/image" Target="../media/image7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4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slide" Target="slide52.xml"/><Relationship Id="rId5" Type="http://schemas.openxmlformats.org/officeDocument/2006/relationships/slide" Target="slide53.xml"/><Relationship Id="rId4" Type="http://schemas.openxmlformats.org/officeDocument/2006/relationships/image" Target="../media/image88.png"/></Relationships>
</file>

<file path=ppt/slides/_rels/slide5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slide" Target="slide50.xml"/><Relationship Id="rId5" Type="http://schemas.openxmlformats.org/officeDocument/2006/relationships/image" Target="../media/image95.png"/><Relationship Id="rId4" Type="http://schemas.openxmlformats.org/officeDocument/2006/relationships/image" Target="../media/image94.png"/></Relationships>
</file>

<file path=ppt/slides/_rels/slide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slide" Target="slide50.xml"/><Relationship Id="rId4" Type="http://schemas.openxmlformats.org/officeDocument/2006/relationships/image" Target="../media/image98.png"/></Relationships>
</file>

<file path=ppt/slides/_rels/slide54.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 Id="rId9" Type="http://schemas.openxmlformats.org/officeDocument/2006/relationships/image" Target="../media/image106.png"/></Relationships>
</file>

<file path=ppt/slides/_rels/slide5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8.png"/></Relationships>
</file>

<file path=ppt/slides/_rels/slide5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5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image" Target="../media/image115.png"/><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61.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8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80.png"/><Relationship Id="rId4" Type="http://schemas.openxmlformats.org/officeDocument/2006/relationships/slide" Target="slide4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140.png"/></Relationships>
</file>

<file path=ppt/slides/_rels/slide6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160.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6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slide" Target="slide101.xml"/><Relationship Id="rId4" Type="http://schemas.openxmlformats.org/officeDocument/2006/relationships/image" Target="../media/image124.png"/></Relationships>
</file>

<file path=ppt/slides/_rels/slide69.xml.rels><?xml version="1.0" encoding="UTF-8" standalone="yes"?>
<Relationships xmlns="http://schemas.openxmlformats.org/package/2006/relationships"><Relationship Id="rId8" Type="http://schemas.openxmlformats.org/officeDocument/2006/relationships/image" Target="../media/image1260.png"/><Relationship Id="rId3" Type="http://schemas.openxmlformats.org/officeDocument/2006/relationships/image" Target="../media/image125.png"/><Relationship Id="rId7" Type="http://schemas.openxmlformats.org/officeDocument/2006/relationships/image" Target="../media/image127.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30.png"/><Relationship Id="rId4" Type="http://schemas.openxmlformats.org/officeDocument/2006/relationships/image" Target="../media/image1220.png"/><Relationship Id="rId9" Type="http://schemas.openxmlformats.org/officeDocument/2006/relationships/image" Target="../media/image127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7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133.png"/></Relationships>
</file>

<file path=ppt/slides/_rels/slide7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7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slide" Target="slide108.xml"/><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8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8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8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159.png"/><Relationship Id="rId4" Type="http://schemas.openxmlformats.org/officeDocument/2006/relationships/image" Target="../media/image158.png"/></Relationships>
</file>

<file path=ppt/slides/_rels/slide8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480.png"/></Relationships>
</file>

<file path=ppt/slides/_rels/slide8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slide" Target="slide10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510.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pPr algn="ctr"/>
            <a:r>
              <a:rPr lang="zh-CN" altLang="en-US" b="1">
                <a:latin typeface="微软雅黑" panose="020B0503020204020204" pitchFamily="34" charset="-122"/>
                <a:ea typeface="微软雅黑" panose="020B0503020204020204" pitchFamily="34" charset="-122"/>
              </a:rPr>
              <a:t>分类的线性模型</a:t>
            </a:r>
          </a:p>
        </p:txBody>
      </p:sp>
      <p:sp>
        <p:nvSpPr>
          <p:cNvPr id="3" name="副标题 2"/>
          <p:cNvSpPr>
            <a:spLocks noGrp="1"/>
          </p:cNvSpPr>
          <p:nvPr>
            <p:ph type="subTitle" idx="1"/>
          </p:nvPr>
        </p:nvSpPr>
        <p:spPr/>
        <p:txBody>
          <a:bodyPr/>
          <a:lstStyle/>
          <a:p>
            <a:pPr algn="ctr"/>
            <a:r>
              <a:rPr lang="zh-CN" altLang="en-US">
                <a:latin typeface="微软雅黑" panose="020B0503020204020204" pitchFamily="34" charset="-122"/>
                <a:ea typeface="微软雅黑" panose="020B0503020204020204" pitchFamily="34" charset="-122"/>
              </a:rPr>
              <a:t>报告人：高宝丽</a:t>
            </a:r>
          </a:p>
        </p:txBody>
      </p:sp>
    </p:spTree>
    <p:extLst>
      <p:ext uri="{BB962C8B-B14F-4D97-AF65-F5344CB8AC3E}">
        <p14:creationId xmlns:p14="http://schemas.microsoft.com/office/powerpoint/2010/main" val="14060037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二分类</a:t>
            </a:r>
          </a:p>
        </p:txBody>
      </p:sp>
      <mc:AlternateContent xmlns:mc="http://schemas.openxmlformats.org/markup-compatibility/2006" xmlns:a14="http://schemas.microsoft.com/office/drawing/2010/main">
        <mc:Choice Requires="a14">
          <p:sp>
            <p:nvSpPr>
              <p:cNvPr id="3" name="内容占位符 2"/>
              <p:cNvSpPr>
                <a:spLocks noGrp="1"/>
              </p:cNvSpPr>
              <p:nvPr>
                <p:ph sz="quarter" idx="13"/>
              </p:nvPr>
            </p:nvSpPr>
            <p:spPr>
              <a:xfrm>
                <a:off x="685801" y="2063396"/>
                <a:ext cx="10210800" cy="441679"/>
              </a:xfrm>
            </p:spPr>
            <p:txBody>
              <a:bodyPr>
                <a:normAutofit fontScale="92500"/>
              </a:bodyPr>
              <a:lstStyle/>
              <a:p>
                <a:pPr marL="0" indent="0">
                  <a:buNone/>
                </a:pPr>
                <a:r>
                  <a:rPr lang="zh-CN" altLang="en-US"/>
                  <a:t>对于一个输入变量</a:t>
                </a:r>
                <a14:m>
                  <m:oMath xmlns:m="http://schemas.openxmlformats.org/officeDocument/2006/math">
                    <m:r>
                      <a:rPr lang="en-US" altLang="zh-CN" b="1" i="1">
                        <a:latin typeface="Cambria Math" panose="02040503050406030204" pitchFamily="18" charset="0"/>
                      </a:rPr>
                      <m:t>𝒙</m:t>
                    </m:r>
                    <m:r>
                      <a:rPr lang="en-US" altLang="zh-CN" b="1" i="1">
                        <a:latin typeface="Cambria Math" panose="02040503050406030204" pitchFamily="18" charset="0"/>
                      </a:rPr>
                      <m:t> </m:t>
                    </m:r>
                  </m:oMath>
                </a14:m>
                <a:r>
                  <a:rPr lang="zh-CN" altLang="en-US"/>
                  <a:t>，</a:t>
                </a:r>
                <a:r>
                  <a:rPr lang="zh-CN" altLang="en-US">
                    <a:latin typeface="+mn-ea"/>
                  </a:rPr>
                  <a:t>假设</a:t>
                </a:r>
                <a:r>
                  <a:rPr lang="zh-CN" altLang="en-US"/>
                  <a:t>决策面为</a:t>
                </a:r>
                <a14:m>
                  <m:oMath xmlns:m="http://schemas.openxmlformats.org/officeDocument/2006/math">
                    <m:r>
                      <a:rPr lang="en-US" altLang="zh-CN" b="0" i="1" smtClean="0">
                        <a:latin typeface="Cambria Math" panose="02040503050406030204" pitchFamily="18" charset="0"/>
                      </a:rPr>
                      <m:t>𝑦</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0" i="1" smtClean="0">
                        <a:latin typeface="Cambria Math" panose="02040503050406030204" pitchFamily="18" charset="0"/>
                      </a:rPr>
                      <m:t>=0</m:t>
                    </m:r>
                  </m:oMath>
                </a14:m>
                <a:r>
                  <a:rPr lang="zh-CN" altLang="en-US"/>
                  <a:t>，它对应着</a:t>
                </a:r>
                <a14:m>
                  <m:oMath xmlns:m="http://schemas.openxmlformats.org/officeDocument/2006/math">
                    <m:r>
                      <m:rPr>
                        <m:sty m:val="p"/>
                      </m:rPr>
                      <a:rPr lang="en-US" altLang="zh-CN" i="1">
                        <a:latin typeface="Cambria Math" panose="02040503050406030204" pitchFamily="18" charset="0"/>
                      </a:rPr>
                      <m:t>D</m:t>
                    </m:r>
                  </m:oMath>
                </a14:m>
                <a:r>
                  <a:rPr lang="zh-CN" altLang="en-US"/>
                  <a:t>维空间的⼀个</a:t>
                </a:r>
                <a14:m>
                  <m:oMath xmlns:m="http://schemas.openxmlformats.org/officeDocument/2006/math">
                    <m:r>
                      <a:rPr lang="en-US" altLang="zh-CN" b="0" i="0" smtClean="0">
                        <a:latin typeface="Cambria Math" panose="02040503050406030204" pitchFamily="18" charset="0"/>
                      </a:rPr>
                      <m:t>(</m:t>
                    </m:r>
                    <m:r>
                      <m:rPr>
                        <m:sty m:val="p"/>
                      </m:rPr>
                      <a:rPr lang="en-US" altLang="zh-CN" i="1">
                        <a:latin typeface="Cambria Math" panose="02040503050406030204" pitchFamily="18" charset="0"/>
                      </a:rPr>
                      <m:t>D</m:t>
                    </m:r>
                    <m:r>
                      <a:rPr lang="en-US" altLang="zh-CN" b="0" i="1" smtClean="0">
                        <a:latin typeface="Cambria Math" panose="02040503050406030204" pitchFamily="18" charset="0"/>
                      </a:rPr>
                      <m:t>−1)</m:t>
                    </m:r>
                  </m:oMath>
                </a14:m>
                <a:r>
                  <a:rPr lang="zh-CN" altLang="en-US"/>
                  <a:t> 维的超平⾯。</a:t>
                </a:r>
                <a:endParaRPr lang="en-US" altLang="zh-CN"/>
              </a:p>
              <a:p>
                <a:pPr marL="0" indent="0">
                  <a:buNone/>
                </a:pPr>
                <a:endParaRPr lang="zh-CN" altLang="en-US"/>
              </a:p>
            </p:txBody>
          </p:sp>
        </mc:Choice>
        <mc:Fallback xmlns="">
          <p:sp>
            <p:nvSpPr>
              <p:cNvPr id="3" name="内容占位符 2"/>
              <p:cNvSpPr>
                <a:spLocks noGrp="1" noRot="1" noChangeAspect="1" noMove="1" noResize="1" noEditPoints="1" noAdjustHandles="1" noChangeArrowheads="1" noChangeShapeType="1" noTextEdit="1"/>
              </p:cNvSpPr>
              <p:nvPr>
                <p:ph sz="quarter" idx="13"/>
              </p:nvPr>
            </p:nvSpPr>
            <p:spPr>
              <a:xfrm>
                <a:off x="685801" y="2063396"/>
                <a:ext cx="10210800" cy="441679"/>
              </a:xfrm>
              <a:blipFill>
                <a:blip r:embed="rId2"/>
                <a:stretch>
                  <a:fillRect l="-597" t="-56164"/>
                </a:stretch>
              </a:blipFill>
            </p:spPr>
            <p:txBody>
              <a:bodyPr/>
              <a:lstStyle/>
              <a:p>
                <a:r>
                  <a:rPr lang="zh-CN" altLang="en-US">
                    <a:noFill/>
                  </a:rPr>
                  <a:t> </a:t>
                </a:r>
              </a:p>
            </p:txBody>
          </p:sp>
        </mc:Fallback>
      </mc:AlternateContent>
      <p:pic>
        <p:nvPicPr>
          <p:cNvPr id="4" name="图片 3"/>
          <p:cNvPicPr>
            <a:picLocks noChangeAspect="1"/>
          </p:cNvPicPr>
          <p:nvPr/>
        </p:nvPicPr>
        <p:blipFill>
          <a:blip r:embed="rId3">
            <a:clrChange>
              <a:clrFrom>
                <a:srgbClr val="FFFFFF"/>
              </a:clrFrom>
              <a:clrTo>
                <a:srgbClr val="FFFFFF">
                  <a:alpha val="0"/>
                </a:srgbClr>
              </a:clrTo>
            </a:clrChange>
          </a:blip>
          <a:stretch>
            <a:fillRect/>
          </a:stretch>
        </p:blipFill>
        <p:spPr>
          <a:xfrm>
            <a:off x="3409949" y="2284235"/>
            <a:ext cx="6448425" cy="3275966"/>
          </a:xfrm>
          <a:prstGeom prst="rect">
            <a:avLst/>
          </a:prstGeom>
        </p:spPr>
      </p:pic>
    </p:spTree>
    <p:extLst>
      <p:ext uri="{BB962C8B-B14F-4D97-AF65-F5344CB8AC3E}">
        <p14:creationId xmlns:p14="http://schemas.microsoft.com/office/powerpoint/2010/main" val="228735034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8F8A-9399-2349-A4FA-5C63391FDD40}"/>
              </a:ext>
            </a:extLst>
          </p:cNvPr>
          <p:cNvSpPr>
            <a:spLocks noGrp="1"/>
          </p:cNvSpPr>
          <p:nvPr>
            <p:ph type="title"/>
          </p:nvPr>
        </p:nvSpPr>
        <p:spPr/>
        <p:txBody>
          <a:bodyPr/>
          <a:lstStyle/>
          <a:p>
            <a:r>
              <a:rPr lang="zh-CN" altLang="en-US" dirty="0">
                <a:latin typeface="+mj-ea"/>
              </a:rPr>
              <a:t>贝叶斯</a:t>
            </a:r>
            <a:r>
              <a:rPr lang="en-US" altLang="zh-CN" dirty="0"/>
              <a:t>logistic</a:t>
            </a:r>
            <a:r>
              <a:rPr lang="zh-CN" altLang="en-US" dirty="0">
                <a:latin typeface="+mj-ea"/>
              </a:rPr>
              <a:t>回归</a:t>
            </a:r>
            <a:endParaRPr kumimoji="1" lang="zh-CN" altLang="en-US" dirty="0"/>
          </a:p>
        </p:txBody>
      </p:sp>
      <p:sp>
        <p:nvSpPr>
          <p:cNvPr id="3" name="内容占位符 2">
            <a:extLst>
              <a:ext uri="{FF2B5EF4-FFF2-40B4-BE49-F238E27FC236}">
                <a16:creationId xmlns:a16="http://schemas.microsoft.com/office/drawing/2014/main" id="{3539B2FF-933F-A848-BE33-F11CAADD0DE1}"/>
              </a:ext>
            </a:extLst>
          </p:cNvPr>
          <p:cNvSpPr>
            <a:spLocks noGrp="1"/>
          </p:cNvSpPr>
          <p:nvPr>
            <p:ph sz="quarter" idx="13"/>
          </p:nvPr>
        </p:nvSpPr>
        <p:spPr/>
        <p:txBody>
          <a:bodyPr/>
          <a:lstStyle/>
          <a:p>
            <a:r>
              <a:rPr kumimoji="1" lang="zh-CN" altLang="en-US" dirty="0"/>
              <a:t>拉普拉斯近似</a:t>
            </a:r>
            <a:endParaRPr kumimoji="1" lang="en-US" altLang="zh-CN" dirty="0"/>
          </a:p>
          <a:p>
            <a:r>
              <a:rPr kumimoji="1" lang="zh-CN" altLang="en-US" dirty="0"/>
              <a:t>预测分布</a:t>
            </a:r>
          </a:p>
        </p:txBody>
      </p:sp>
    </p:spTree>
    <p:extLst>
      <p:ext uri="{BB962C8B-B14F-4D97-AF65-F5344CB8AC3E}">
        <p14:creationId xmlns:p14="http://schemas.microsoft.com/office/powerpoint/2010/main" val="28004834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52EADF-C677-1040-857D-F3CB36F168C9}"/>
              </a:ext>
            </a:extLst>
          </p:cNvPr>
          <p:cNvSpPr>
            <a:spLocks noGrp="1"/>
          </p:cNvSpPr>
          <p:nvPr>
            <p:ph type="title"/>
          </p:nvPr>
        </p:nvSpPr>
        <p:spPr/>
        <p:txBody>
          <a:bodyPr/>
          <a:lstStyle/>
          <a:p>
            <a:r>
              <a:rPr lang="zh-CN" altLang="en-US" dirty="0">
                <a:latin typeface="+mj-ea"/>
              </a:rPr>
              <a:t>贝叶斯</a:t>
            </a:r>
            <a:r>
              <a:rPr lang="en-US" altLang="zh-CN" dirty="0"/>
              <a:t>logistic</a:t>
            </a:r>
            <a:r>
              <a:rPr lang="zh-CN" altLang="en-US" dirty="0">
                <a:latin typeface="+mj-ea"/>
              </a:rPr>
              <a:t>回归</a:t>
            </a:r>
            <a:endParaRPr kumimoji="1" lang="zh-CN" altLang="en-US" dirty="0"/>
          </a:p>
        </p:txBody>
      </p:sp>
      <p:sp>
        <p:nvSpPr>
          <p:cNvPr id="3" name="内容占位符 2">
            <a:extLst>
              <a:ext uri="{FF2B5EF4-FFF2-40B4-BE49-F238E27FC236}">
                <a16:creationId xmlns:a16="http://schemas.microsoft.com/office/drawing/2014/main" id="{0C96F496-C62D-B84D-9592-0EF7794414F4}"/>
              </a:ext>
            </a:extLst>
          </p:cNvPr>
          <p:cNvSpPr>
            <a:spLocks noGrp="1"/>
          </p:cNvSpPr>
          <p:nvPr>
            <p:ph sz="quarter" idx="13"/>
          </p:nvPr>
        </p:nvSpPr>
        <p:spPr>
          <a:xfrm>
            <a:off x="685800" y="2063396"/>
            <a:ext cx="10178143" cy="494747"/>
          </a:xfrm>
        </p:spPr>
        <p:txBody>
          <a:bodyPr/>
          <a:lstStyle/>
          <a:p>
            <a:r>
              <a:rPr kumimoji="1" lang="zh-CN" altLang="en-US" dirty="0"/>
              <a:t>拉普拉斯近似</a:t>
            </a:r>
          </a:p>
        </p:txBody>
      </p:sp>
      <p:pic>
        <p:nvPicPr>
          <p:cNvPr id="4" name="图片 3">
            <a:extLst>
              <a:ext uri="{FF2B5EF4-FFF2-40B4-BE49-F238E27FC236}">
                <a16:creationId xmlns:a16="http://schemas.microsoft.com/office/drawing/2014/main" id="{AAB1A206-D816-BB49-9733-6453AA0586F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89154" y="2957946"/>
            <a:ext cx="10083645" cy="2209662"/>
          </a:xfrm>
          <a:prstGeom prst="rect">
            <a:avLst/>
          </a:prstGeom>
        </p:spPr>
      </p:pic>
      <p:sp>
        <p:nvSpPr>
          <p:cNvPr id="5" name="操作按钮: 前进或下一个 4">
            <a:hlinkClick r:id="rId4" action="ppaction://hlinksldjump" highlightClick="1"/>
            <a:extLst>
              <a:ext uri="{FF2B5EF4-FFF2-40B4-BE49-F238E27FC236}">
                <a16:creationId xmlns:a16="http://schemas.microsoft.com/office/drawing/2014/main" id="{175BE734-8A18-E642-8287-36ECD6C292BD}"/>
              </a:ext>
            </a:extLst>
          </p:cNvPr>
          <p:cNvSpPr/>
          <p:nvPr/>
        </p:nvSpPr>
        <p:spPr>
          <a:xfrm>
            <a:off x="7195457" y="4767944"/>
            <a:ext cx="283029" cy="261257"/>
          </a:xfrm>
          <a:prstGeom prst="actionButtonForwardNex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动作按钮: 前进或下一项 5">
            <a:hlinkClick r:id="rId5" action="ppaction://hlinksldjump" highlightClick="1"/>
          </p:cNvPr>
          <p:cNvSpPr/>
          <p:nvPr/>
        </p:nvSpPr>
        <p:spPr>
          <a:xfrm flipH="1">
            <a:off x="2618911" y="4517149"/>
            <a:ext cx="204186" cy="501589"/>
          </a:xfrm>
          <a:prstGeom prst="actionButtonForwardNex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3488672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52EADF-C677-1040-857D-F3CB36F168C9}"/>
              </a:ext>
            </a:extLst>
          </p:cNvPr>
          <p:cNvSpPr>
            <a:spLocks noGrp="1"/>
          </p:cNvSpPr>
          <p:nvPr>
            <p:ph type="title"/>
          </p:nvPr>
        </p:nvSpPr>
        <p:spPr/>
        <p:txBody>
          <a:bodyPr/>
          <a:lstStyle/>
          <a:p>
            <a:r>
              <a:rPr lang="zh-CN" altLang="en-US" dirty="0">
                <a:latin typeface="+mj-ea"/>
              </a:rPr>
              <a:t>贝叶斯</a:t>
            </a:r>
            <a:r>
              <a:rPr lang="en-US" altLang="zh-CN" dirty="0"/>
              <a:t>logistic</a:t>
            </a:r>
            <a:r>
              <a:rPr lang="zh-CN" altLang="en-US" dirty="0">
                <a:latin typeface="+mj-ea"/>
              </a:rPr>
              <a:t>回归</a:t>
            </a:r>
            <a:endParaRPr kumimoji="1" lang="zh-CN" altLang="en-US" dirty="0"/>
          </a:p>
        </p:txBody>
      </p:sp>
      <p:sp>
        <p:nvSpPr>
          <p:cNvPr id="3" name="内容占位符 2">
            <a:extLst>
              <a:ext uri="{FF2B5EF4-FFF2-40B4-BE49-F238E27FC236}">
                <a16:creationId xmlns:a16="http://schemas.microsoft.com/office/drawing/2014/main" id="{0C96F496-C62D-B84D-9592-0EF7794414F4}"/>
              </a:ext>
            </a:extLst>
          </p:cNvPr>
          <p:cNvSpPr>
            <a:spLocks noGrp="1"/>
          </p:cNvSpPr>
          <p:nvPr>
            <p:ph sz="quarter" idx="13"/>
          </p:nvPr>
        </p:nvSpPr>
        <p:spPr>
          <a:xfrm>
            <a:off x="685800" y="2063396"/>
            <a:ext cx="10178143" cy="494747"/>
          </a:xfrm>
        </p:spPr>
        <p:txBody>
          <a:bodyPr/>
          <a:lstStyle/>
          <a:p>
            <a:r>
              <a:rPr kumimoji="1" lang="zh-CN" altLang="en-US" dirty="0"/>
              <a:t>拉普拉斯近似</a:t>
            </a:r>
          </a:p>
        </p:txBody>
      </p:sp>
      <p:pic>
        <p:nvPicPr>
          <p:cNvPr id="5" name="图片 4">
            <a:extLst>
              <a:ext uri="{FF2B5EF4-FFF2-40B4-BE49-F238E27FC236}">
                <a16:creationId xmlns:a16="http://schemas.microsoft.com/office/drawing/2014/main" id="{B7848E6D-1C97-8C4A-8BAB-C50CBEBFC3F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687287" y="2921524"/>
            <a:ext cx="8756256" cy="2023312"/>
          </a:xfrm>
          <a:prstGeom prst="rect">
            <a:avLst/>
          </a:prstGeom>
        </p:spPr>
      </p:pic>
    </p:spTree>
    <p:extLst>
      <p:ext uri="{BB962C8B-B14F-4D97-AF65-F5344CB8AC3E}">
        <p14:creationId xmlns:p14="http://schemas.microsoft.com/office/powerpoint/2010/main" val="326715101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52EADF-C677-1040-857D-F3CB36F168C9}"/>
              </a:ext>
            </a:extLst>
          </p:cNvPr>
          <p:cNvSpPr>
            <a:spLocks noGrp="1"/>
          </p:cNvSpPr>
          <p:nvPr>
            <p:ph type="title"/>
          </p:nvPr>
        </p:nvSpPr>
        <p:spPr/>
        <p:txBody>
          <a:bodyPr/>
          <a:lstStyle/>
          <a:p>
            <a:r>
              <a:rPr lang="zh-CN" altLang="en-US" dirty="0">
                <a:latin typeface="+mj-ea"/>
              </a:rPr>
              <a:t>贝叶斯</a:t>
            </a:r>
            <a:r>
              <a:rPr lang="en-US" altLang="zh-CN" dirty="0"/>
              <a:t>logistic</a:t>
            </a:r>
            <a:r>
              <a:rPr lang="zh-CN" altLang="en-US" dirty="0">
                <a:latin typeface="+mj-ea"/>
              </a:rPr>
              <a:t>回归</a:t>
            </a:r>
            <a:endParaRPr kumimoji="1" lang="zh-CN" altLang="en-US" dirty="0"/>
          </a:p>
        </p:txBody>
      </p:sp>
      <p:sp>
        <p:nvSpPr>
          <p:cNvPr id="3" name="内容占位符 2">
            <a:extLst>
              <a:ext uri="{FF2B5EF4-FFF2-40B4-BE49-F238E27FC236}">
                <a16:creationId xmlns:a16="http://schemas.microsoft.com/office/drawing/2014/main" id="{0C96F496-C62D-B84D-9592-0EF7794414F4}"/>
              </a:ext>
            </a:extLst>
          </p:cNvPr>
          <p:cNvSpPr>
            <a:spLocks noGrp="1"/>
          </p:cNvSpPr>
          <p:nvPr>
            <p:ph sz="quarter" idx="13"/>
          </p:nvPr>
        </p:nvSpPr>
        <p:spPr>
          <a:xfrm>
            <a:off x="685800" y="2063396"/>
            <a:ext cx="10178143" cy="494747"/>
          </a:xfrm>
        </p:spPr>
        <p:txBody>
          <a:bodyPr/>
          <a:lstStyle/>
          <a:p>
            <a:r>
              <a:rPr kumimoji="1" lang="zh-CN" altLang="en-US" dirty="0"/>
              <a:t>拉普拉斯近似</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7B9CB6E-56B8-3A4A-AD08-7D309AB555FD}"/>
                  </a:ext>
                </a:extLst>
              </p:cNvPr>
              <p:cNvSpPr txBox="1"/>
              <p:nvPr/>
            </p:nvSpPr>
            <p:spPr>
              <a:xfrm>
                <a:off x="947057" y="2786743"/>
                <a:ext cx="9437914" cy="1200329"/>
              </a:xfrm>
              <a:prstGeom prst="rect">
                <a:avLst/>
              </a:prstGeom>
              <a:noFill/>
            </p:spPr>
            <p:txBody>
              <a:bodyPr wrap="square" rtlCol="0">
                <a:spAutoFit/>
              </a:bodyPr>
              <a:lstStyle/>
              <a:p>
                <a:r>
                  <a:rPr kumimoji="1" lang="zh-CN" altLang="en-US" dirty="0"/>
                  <a:t>高斯分布的均值：最大化后验概率分布，得到</a:t>
                </a:r>
                <a:r>
                  <a:rPr kumimoji="1" lang="en-US" altLang="zh-CN" dirty="0"/>
                  <a:t>MAP</a:t>
                </a:r>
                <a:r>
                  <a:rPr kumimoji="1" lang="zh-CN" altLang="en-US" dirty="0"/>
                  <a:t>（最大后验）解</a:t>
                </a:r>
                <a14:m>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𝑤</m:t>
                        </m:r>
                      </m:e>
                      <m:sub>
                        <m:r>
                          <a:rPr kumimoji="1" lang="en-US" altLang="zh-CN" b="0" i="1" smtClean="0">
                            <a:latin typeface="Cambria Math" panose="02040503050406030204" pitchFamily="18" charset="0"/>
                          </a:rPr>
                          <m:t>𝑀𝐴𝑃</m:t>
                        </m:r>
                      </m:sub>
                    </m:sSub>
                  </m:oMath>
                </a14:m>
                <a:r>
                  <a:rPr kumimoji="1" lang="zh-CN" altLang="en-US" dirty="0"/>
                  <a:t>。</a:t>
                </a:r>
                <a:endParaRPr kumimoji="1" lang="en-US" altLang="zh-CN" dirty="0"/>
              </a:p>
              <a:p>
                <a:endParaRPr kumimoji="1" lang="en-US" altLang="zh-CN" dirty="0"/>
              </a:p>
              <a:p>
                <a:r>
                  <a:rPr kumimoji="1" lang="en-US" altLang="zh-CN" dirty="0"/>
                  <a:t>Hessian</a:t>
                </a:r>
                <a:r>
                  <a:rPr kumimoji="1" lang="zh-CN" altLang="en-US" dirty="0"/>
                  <a:t>（方差的逆）：</a:t>
                </a:r>
                <a:endParaRPr kumimoji="1" lang="en-US" altLang="zh-CN" dirty="0"/>
              </a:p>
              <a:p>
                <a:endParaRPr kumimoji="1" lang="zh-CN" altLang="en-US" dirty="0"/>
              </a:p>
            </p:txBody>
          </p:sp>
        </mc:Choice>
        <mc:Fallback xmlns="">
          <p:sp>
            <p:nvSpPr>
              <p:cNvPr id="5" name="文本框 4">
                <a:extLst>
                  <a:ext uri="{FF2B5EF4-FFF2-40B4-BE49-F238E27FC236}">
                    <a16:creationId xmlns:a16="http://schemas.microsoft.com/office/drawing/2014/main" id="{97B9CB6E-56B8-3A4A-AD08-7D309AB555FD}"/>
                  </a:ext>
                </a:extLst>
              </p:cNvPr>
              <p:cNvSpPr txBox="1">
                <a:spLocks noRot="1" noChangeAspect="1" noMove="1" noResize="1" noEditPoints="1" noAdjustHandles="1" noChangeArrowheads="1" noChangeShapeType="1" noTextEdit="1"/>
              </p:cNvSpPr>
              <p:nvPr/>
            </p:nvSpPr>
            <p:spPr>
              <a:xfrm>
                <a:off x="947057" y="2786743"/>
                <a:ext cx="9437914" cy="1200329"/>
              </a:xfrm>
              <a:prstGeom prst="rect">
                <a:avLst/>
              </a:prstGeom>
              <a:blipFill>
                <a:blip r:embed="rId3"/>
                <a:stretch>
                  <a:fillRect l="-538" t="-2083"/>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D5D3751F-1B83-4941-9BE7-9995821470A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213703" y="3039508"/>
            <a:ext cx="7496450" cy="1036181"/>
          </a:xfrm>
          <a:prstGeom prst="rect">
            <a:avLst/>
          </a:prstGeom>
        </p:spPr>
      </p:pic>
      <p:sp>
        <p:nvSpPr>
          <p:cNvPr id="7" name="操作按钮: 结束 6">
            <a:hlinkClick r:id="rId5" action="ppaction://hlinksldjump" highlightClick="1"/>
            <a:extLst>
              <a:ext uri="{FF2B5EF4-FFF2-40B4-BE49-F238E27FC236}">
                <a16:creationId xmlns:a16="http://schemas.microsoft.com/office/drawing/2014/main" id="{987A7F25-CDF7-754C-8A49-D8FD218C3EBC}"/>
              </a:ext>
            </a:extLst>
          </p:cNvPr>
          <p:cNvSpPr/>
          <p:nvPr/>
        </p:nvSpPr>
        <p:spPr>
          <a:xfrm>
            <a:off x="1534886" y="3750816"/>
            <a:ext cx="217714" cy="235924"/>
          </a:xfrm>
          <a:prstGeom prst="actionButtonEnd">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片 8">
            <a:extLst>
              <a:ext uri="{FF2B5EF4-FFF2-40B4-BE49-F238E27FC236}">
                <a16:creationId xmlns:a16="http://schemas.microsoft.com/office/drawing/2014/main" id="{24BB30BD-0821-054C-B897-558B2EEBF125}"/>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3213703" y="4468437"/>
            <a:ext cx="5002625" cy="801839"/>
          </a:xfrm>
          <a:prstGeom prst="rect">
            <a:avLst/>
          </a:prstGeom>
        </p:spPr>
      </p:pic>
      <p:sp>
        <p:nvSpPr>
          <p:cNvPr id="10" name="下箭头 9">
            <a:extLst>
              <a:ext uri="{FF2B5EF4-FFF2-40B4-BE49-F238E27FC236}">
                <a16:creationId xmlns:a16="http://schemas.microsoft.com/office/drawing/2014/main" id="{26F4B038-2C19-B54A-BD62-428BC106B9E0}"/>
              </a:ext>
            </a:extLst>
          </p:cNvPr>
          <p:cNvSpPr/>
          <p:nvPr/>
        </p:nvSpPr>
        <p:spPr>
          <a:xfrm>
            <a:off x="5531713" y="3987072"/>
            <a:ext cx="486316" cy="48136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6943186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52EADF-C677-1040-857D-F3CB36F168C9}"/>
              </a:ext>
            </a:extLst>
          </p:cNvPr>
          <p:cNvSpPr>
            <a:spLocks noGrp="1"/>
          </p:cNvSpPr>
          <p:nvPr>
            <p:ph type="title"/>
          </p:nvPr>
        </p:nvSpPr>
        <p:spPr/>
        <p:txBody>
          <a:bodyPr/>
          <a:lstStyle/>
          <a:p>
            <a:r>
              <a:rPr lang="zh-CN" altLang="en-US" dirty="0">
                <a:latin typeface="+mj-ea"/>
              </a:rPr>
              <a:t>贝叶斯</a:t>
            </a:r>
            <a:r>
              <a:rPr lang="en-US" altLang="zh-CN" dirty="0"/>
              <a:t>logistic</a:t>
            </a:r>
            <a:r>
              <a:rPr lang="zh-CN" altLang="en-US" dirty="0">
                <a:latin typeface="+mj-ea"/>
              </a:rPr>
              <a:t>回归</a:t>
            </a:r>
            <a:endParaRPr kumimoji="1" lang="zh-CN" altLang="en-US" dirty="0"/>
          </a:p>
        </p:txBody>
      </p:sp>
      <p:sp>
        <p:nvSpPr>
          <p:cNvPr id="3" name="内容占位符 2">
            <a:extLst>
              <a:ext uri="{FF2B5EF4-FFF2-40B4-BE49-F238E27FC236}">
                <a16:creationId xmlns:a16="http://schemas.microsoft.com/office/drawing/2014/main" id="{0C96F496-C62D-B84D-9592-0EF7794414F4}"/>
              </a:ext>
            </a:extLst>
          </p:cNvPr>
          <p:cNvSpPr>
            <a:spLocks noGrp="1"/>
          </p:cNvSpPr>
          <p:nvPr>
            <p:ph sz="quarter" idx="13"/>
          </p:nvPr>
        </p:nvSpPr>
        <p:spPr>
          <a:xfrm>
            <a:off x="685800" y="2063396"/>
            <a:ext cx="10178143" cy="494747"/>
          </a:xfrm>
        </p:spPr>
        <p:txBody>
          <a:bodyPr/>
          <a:lstStyle/>
          <a:p>
            <a:r>
              <a:rPr kumimoji="1" lang="zh-CN" altLang="en-US" dirty="0"/>
              <a:t>预测分布</a:t>
            </a:r>
          </a:p>
        </p:txBody>
      </p:sp>
      <p:grpSp>
        <p:nvGrpSpPr>
          <p:cNvPr id="8" name="组合 7">
            <a:extLst>
              <a:ext uri="{FF2B5EF4-FFF2-40B4-BE49-F238E27FC236}">
                <a16:creationId xmlns:a16="http://schemas.microsoft.com/office/drawing/2014/main" id="{1C6EDA08-E4CF-2B42-97EA-B371827D0169}"/>
              </a:ext>
            </a:extLst>
          </p:cNvPr>
          <p:cNvGrpSpPr/>
          <p:nvPr/>
        </p:nvGrpSpPr>
        <p:grpSpPr>
          <a:xfrm>
            <a:off x="518012" y="2903517"/>
            <a:ext cx="10433018" cy="1960892"/>
            <a:chOff x="572440" y="2783774"/>
            <a:chExt cx="10433018" cy="1960892"/>
          </a:xfrm>
        </p:grpSpPr>
        <p:pic>
          <p:nvPicPr>
            <p:cNvPr id="5" name="图片 4">
              <a:extLst>
                <a:ext uri="{FF2B5EF4-FFF2-40B4-BE49-F238E27FC236}">
                  <a16:creationId xmlns:a16="http://schemas.microsoft.com/office/drawing/2014/main" id="{CBEBD130-2A79-6D4F-B730-90CC0385072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72440" y="2783774"/>
              <a:ext cx="10433018" cy="1623555"/>
            </a:xfrm>
            <a:prstGeom prst="rect">
              <a:avLst/>
            </a:prstGeom>
          </p:spPr>
        </p:pic>
        <p:pic>
          <p:nvPicPr>
            <p:cNvPr id="7" name="图片 6">
              <a:extLst>
                <a:ext uri="{FF2B5EF4-FFF2-40B4-BE49-F238E27FC236}">
                  <a16:creationId xmlns:a16="http://schemas.microsoft.com/office/drawing/2014/main" id="{927F05B1-1F09-7B45-A65F-1F701A87FE7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2440" y="4423410"/>
              <a:ext cx="5948103" cy="321256"/>
            </a:xfrm>
            <a:prstGeom prst="rect">
              <a:avLst/>
            </a:prstGeom>
          </p:spPr>
        </p:pic>
      </p:grpSp>
      <p:sp>
        <p:nvSpPr>
          <p:cNvPr id="9" name="动作按钮: 前进或下一项 8">
            <a:hlinkClick r:id="rId5" action="ppaction://hlinksldjump" highlightClick="1"/>
          </p:cNvPr>
          <p:cNvSpPr/>
          <p:nvPr/>
        </p:nvSpPr>
        <p:spPr>
          <a:xfrm flipH="1">
            <a:off x="9108488" y="3782729"/>
            <a:ext cx="204186" cy="501589"/>
          </a:xfrm>
          <a:prstGeom prst="actionButtonForwardNext">
            <a:avLst/>
          </a:prstGeom>
          <a:solidFill>
            <a:srgbClr val="E0E0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6474968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sz="quarter" idx="13"/>
              </p:nvPr>
            </p:nvSpPr>
            <p:spPr/>
            <p:txBody>
              <a:bodyPr/>
              <a:lstStyle/>
              <a:p>
                <a14:m>
                  <m:oMath xmlns:m="http://schemas.openxmlformats.org/officeDocument/2006/math">
                    <m:nary>
                      <m:naryPr>
                        <m:limLoc m:val="undOvr"/>
                        <m:subHide m:val="on"/>
                        <m:supHide m:val="on"/>
                        <m:ctrlPr>
                          <a:rPr lang="zh-CN" altLang="en-US" i="1" smtClean="0">
                            <a:latin typeface="Cambria Math" panose="02040503050406030204" pitchFamily="18" charset="0"/>
                          </a:rPr>
                        </m:ctrlPr>
                      </m:naryPr>
                      <m:sub/>
                      <m:sup/>
                      <m:e>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𝑑𝑎</m:t>
                        </m:r>
                        <m:r>
                          <a:rPr lang="en-US" altLang="zh-CN" b="0" i="1" smtClean="0">
                            <a:latin typeface="Cambria Math" panose="02040503050406030204" pitchFamily="18" charset="0"/>
                          </a:rPr>
                          <m:t>−</m:t>
                        </m:r>
                        <m:nary>
                          <m:naryPr>
                            <m:limLoc m:val="undOvr"/>
                            <m:subHide m:val="on"/>
                            <m:supHide m:val="on"/>
                            <m:ctrlPr>
                              <a:rPr lang="zh-CN" altLang="en-US" i="1">
                                <a:latin typeface="Cambria Math" panose="02040503050406030204" pitchFamily="18" charset="0"/>
                              </a:rPr>
                            </m:ctrlPr>
                          </m:naryPr>
                          <m:sub/>
                          <m:sup/>
                          <m:e>
                            <m:r>
                              <a:rPr lang="en-US" altLang="zh-CN" i="1">
                                <a:latin typeface="Cambria Math" panose="02040503050406030204" pitchFamily="18" charset="0"/>
                              </a:rPr>
                              <m:t>𝑃</m:t>
                            </m:r>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𝜇</m:t>
                                </m:r>
                              </m:e>
                              <m:sup>
                                <m:r>
                                  <a:rPr lang="en-US" altLang="zh-CN" b="0" i="1" smtClean="0">
                                    <a:latin typeface="Cambria Math" panose="02040503050406030204" pitchFamily="18" charset="0"/>
                                  </a:rPr>
                                  <m:t>2</m:t>
                                </m:r>
                              </m:sup>
                            </m:sSup>
                            <m:r>
                              <a:rPr lang="en-US" altLang="zh-CN" i="1">
                                <a:latin typeface="Cambria Math" panose="02040503050406030204" pitchFamily="18" charset="0"/>
                              </a:rPr>
                              <m:t>𝑑𝑎</m:t>
                            </m:r>
                            <m:r>
                              <a:rPr lang="en-US" altLang="zh-CN" b="0" i="1" smtClean="0">
                                <a:latin typeface="Cambria Math" panose="02040503050406030204" pitchFamily="18" charset="0"/>
                              </a:rPr>
                              <m:t>=</m:t>
                            </m:r>
                            <m:r>
                              <a:rPr lang="en-US" altLang="zh-CN" b="0" i="1" smtClean="0">
                                <a:latin typeface="Cambria Math" panose="02040503050406030204" pitchFamily="18" charset="0"/>
                              </a:rPr>
                              <m:t>𝐸</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e>
                        </m:nary>
                      </m:e>
                    </m:nary>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zh-CN" altLang="en-US" i="1">
                            <a:latin typeface="Cambria Math" panose="02040503050406030204" pitchFamily="18" charset="0"/>
                          </a:rPr>
                          <m:t>𝜇</m:t>
                        </m:r>
                      </m:e>
                      <m:sup>
                        <m:r>
                          <a:rPr lang="en-US" altLang="zh-CN" i="1">
                            <a:latin typeface="Cambria Math" panose="02040503050406030204" pitchFamily="18" charset="0"/>
                          </a:rPr>
                          <m:t>2</m:t>
                        </m:r>
                      </m:sup>
                    </m:sSup>
                  </m:oMath>
                </a14:m>
                <a:endParaRPr lang="en-US" altLang="zh-CN" smtClean="0"/>
              </a:p>
              <a:p>
                <a14:m>
                  <m:oMath xmlns:m="http://schemas.openxmlformats.org/officeDocument/2006/math">
                    <m:r>
                      <m:rPr>
                        <m:sty m:val="p"/>
                      </m:rPr>
                      <a:rPr lang="el-GR" altLang="zh-CN" i="1" smtClean="0">
                        <a:latin typeface="Cambria Math" panose="02040503050406030204" pitchFamily="18" charset="0"/>
                        <a:ea typeface="Cambria Math" panose="02040503050406030204" pitchFamily="18" charset="0"/>
                      </a:rPr>
                      <m:t>Φ</m:t>
                    </m:r>
                    <m:d>
                      <m:dPr>
                        <m:ctrlPr>
                          <a:rPr lang="en-US" altLang="zh-CN" i="1">
                            <a:latin typeface="Cambria Math" panose="02040503050406030204" pitchFamily="18" charset="0"/>
                          </a:rPr>
                        </m:ctrlPr>
                      </m:dPr>
                      <m:e>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𝑢</m:t>
                            </m:r>
                          </m:num>
                          <m:den>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(1+</m:t>
                                </m:r>
                                <m:sSup>
                                  <m:sSupPr>
                                    <m:ctrlPr>
                                      <a:rPr lang="en-US" altLang="zh-CN" i="1">
                                        <a:latin typeface="Cambria Math" panose="02040503050406030204" pitchFamily="18" charset="0"/>
                                      </a:rPr>
                                    </m:ctrlPr>
                                  </m:sSupPr>
                                  <m:e>
                                    <m:r>
                                      <a:rPr lang="zh-CN" altLang="en-US" i="1">
                                        <a:latin typeface="Cambria Math" panose="02040503050406030204" pitchFamily="18" charset="0"/>
                                      </a:rPr>
                                      <m:t>𝜎</m:t>
                                    </m:r>
                                  </m:e>
                                  <m:sup>
                                    <m:r>
                                      <a:rPr lang="en-US" altLang="zh-CN" i="1">
                                        <a:latin typeface="Cambria Math" panose="02040503050406030204" pitchFamily="18" charset="0"/>
                                      </a:rPr>
                                      <m:t>2</m:t>
                                    </m:r>
                                  </m:sup>
                                </m:sSup>
                                <m:r>
                                  <a:rPr lang="en-US" altLang="zh-CN" i="1">
                                    <a:latin typeface="Cambria Math" panose="02040503050406030204" pitchFamily="18" charset="0"/>
                                  </a:rPr>
                                  <m:t>)</m:t>
                                </m:r>
                              </m:e>
                              <m:sup>
                                <m:r>
                                  <a:rPr lang="en-US" altLang="zh-CN" b="0" i="1" smtClean="0">
                                    <a:latin typeface="Cambria Math" panose="02040503050406030204" pitchFamily="18" charset="0"/>
                                  </a:rPr>
                                  <m:t>1/2</m:t>
                                </m:r>
                              </m:sup>
                            </m:sSup>
                          </m:den>
                        </m:f>
                      </m:e>
                    </m:d>
                    <m:nary>
                      <m:naryPr>
                        <m:limLoc m:val="undOvr"/>
                        <m:subHide m:val="on"/>
                        <m:supHide m:val="on"/>
                        <m:ctrlPr>
                          <a:rPr lang="en-US" altLang="zh-CN" i="1" smtClean="0">
                            <a:latin typeface="Cambria Math" panose="02040503050406030204" pitchFamily="18" charset="0"/>
                          </a:rPr>
                        </m:ctrlPr>
                      </m:naryPr>
                      <m:sub/>
                      <m:sup/>
                      <m:e/>
                    </m:nary>
                  </m:oMath>
                </a14:m>
                <a:endParaRPr lang="en-US" altLang="zh-CN" smtClean="0"/>
              </a:p>
              <a:p>
                <a14:m>
                  <m:oMath xmlns:m="http://schemas.openxmlformats.org/officeDocument/2006/math">
                    <m:r>
                      <a:rPr lang="en-US" altLang="zh-CN" i="1">
                        <a:latin typeface="Cambria Math" panose="02040503050406030204" pitchFamily="18" charset="0"/>
                      </a:rPr>
                      <m:t>𝑎</m:t>
                    </m:r>
                    <m:r>
                      <a:rPr lang="en-US" altLang="zh-CN"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𝑤</m:t>
                        </m:r>
                      </m:e>
                      <m:sup>
                        <m:r>
                          <m:rPr>
                            <m:sty m:val="p"/>
                          </m:rPr>
                          <a:rPr lang="el-GR" altLang="zh-CN" i="1" smtClean="0">
                            <a:latin typeface="Cambria Math" panose="02040503050406030204" pitchFamily="18" charset="0"/>
                            <a:ea typeface="Cambria Math" panose="02040503050406030204" pitchFamily="18" charset="0"/>
                          </a:rPr>
                          <m:t>Τ</m:t>
                        </m:r>
                      </m:sup>
                    </m:sSup>
                    <m:r>
                      <m:rPr>
                        <m:sty m:val="p"/>
                      </m:rPr>
                      <a:rPr lang="el-GR" altLang="zh-CN" i="1">
                        <a:latin typeface="Cambria Math" panose="02040503050406030204" pitchFamily="18" charset="0"/>
                        <a:ea typeface="Cambria Math" panose="02040503050406030204" pitchFamily="18" charset="0"/>
                      </a:rPr>
                      <m:t>Φ</m:t>
                    </m:r>
                  </m:oMath>
                </a14:m>
                <a:endParaRPr lang="en-US" altLang="zh-CN" smtClean="0"/>
              </a:p>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𝑢</m:t>
                        </m:r>
                      </m:e>
                      <m:sub>
                        <m:r>
                          <a:rPr lang="en-US" altLang="zh-CN" b="0" i="1" smtClean="0">
                            <a:latin typeface="Cambria Math" panose="02040503050406030204" pitchFamily="18" charset="0"/>
                          </a:rPr>
                          <m:t>𝑎</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𝑀𝐴𝑃</m:t>
                            </m:r>
                          </m:sub>
                        </m:sSub>
                      </m:e>
                      <m:sup>
                        <m:r>
                          <a:rPr lang="en-US" altLang="zh-CN" b="0" i="1" smtClean="0">
                            <a:latin typeface="Cambria Math" panose="02040503050406030204" pitchFamily="18" charset="0"/>
                          </a:rPr>
                          <m:t>𝑇</m:t>
                        </m:r>
                      </m:sup>
                    </m:sSup>
                    <m:r>
                      <m:rPr>
                        <m:sty m:val="p"/>
                      </m:rPr>
                      <a:rPr lang="el-GR" altLang="zh-CN" i="1">
                        <a:latin typeface="Cambria Math" panose="02040503050406030204" pitchFamily="18" charset="0"/>
                        <a:ea typeface="Cambria Math" panose="02040503050406030204" pitchFamily="18" charset="0"/>
                      </a:rPr>
                      <m:t>Φ</m:t>
                    </m:r>
                  </m:oMath>
                </a14:m>
                <a:endParaRPr lang="en-US" altLang="zh-CN" smtClean="0"/>
              </a:p>
              <a:p>
                <a14:m>
                  <m:oMath xmlns:m="http://schemas.openxmlformats.org/officeDocument/2006/math">
                    <m:sSup>
                      <m:sSupPr>
                        <m:ctrlPr>
                          <a:rPr lang="en-US" altLang="zh-CN" i="1">
                            <a:latin typeface="Cambria Math" panose="02040503050406030204" pitchFamily="18" charset="0"/>
                          </a:rPr>
                        </m:ctrlPr>
                      </m:sSupPr>
                      <m:e>
                        <m:r>
                          <a:rPr lang="zh-CN" altLang="en-US" i="1">
                            <a:latin typeface="Cambria Math" panose="02040503050406030204" pitchFamily="18" charset="0"/>
                          </a:rPr>
                          <m:t>𝜎</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l-GR" altLang="zh-CN" i="1">
                            <a:latin typeface="Cambria Math" panose="02040503050406030204" pitchFamily="18" charset="0"/>
                            <a:ea typeface="Cambria Math" panose="02040503050406030204" pitchFamily="18" charset="0"/>
                          </a:rPr>
                          <m:t>Φ</m:t>
                        </m:r>
                      </m:e>
                      <m:sup>
                        <m:r>
                          <m:rPr>
                            <m:sty m:val="p"/>
                          </m:rPr>
                          <a:rPr lang="el-GR" altLang="zh-CN" i="1">
                            <a:latin typeface="Cambria Math" panose="02040503050406030204" pitchFamily="18" charset="0"/>
                            <a:ea typeface="Cambria Math" panose="02040503050406030204" pitchFamily="18" charset="0"/>
                          </a:rPr>
                          <m:t>Τ</m:t>
                        </m:r>
                      </m:sup>
                    </m:sSup>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𝑆</m:t>
                        </m:r>
                      </m:e>
                      <m:sub>
                        <m:r>
                          <a:rPr lang="en-US" altLang="zh-CN" b="0" i="1" smtClean="0">
                            <a:latin typeface="Cambria Math" panose="02040503050406030204" pitchFamily="18" charset="0"/>
                            <a:ea typeface="Cambria Math" panose="02040503050406030204" pitchFamily="18" charset="0"/>
                          </a:rPr>
                          <m:t>𝑁</m:t>
                        </m:r>
                      </m:sub>
                    </m:sSub>
                  </m:oMath>
                </a14:m>
                <a:r>
                  <a:rPr lang="el-GR" altLang="zh-CN">
                    <a:ea typeface="Cambria Math" panose="02040503050406030204" pitchFamily="18" charset="0"/>
                  </a:rPr>
                  <a:t> </a:t>
                </a:r>
                <a14:m>
                  <m:oMath xmlns:m="http://schemas.openxmlformats.org/officeDocument/2006/math">
                    <m:r>
                      <m:rPr>
                        <m:sty m:val="p"/>
                      </m:rPr>
                      <a:rPr lang="el-GR" altLang="zh-CN" i="1">
                        <a:latin typeface="Cambria Math" panose="02040503050406030204" pitchFamily="18" charset="0"/>
                        <a:ea typeface="Cambria Math" panose="02040503050406030204" pitchFamily="18" charset="0"/>
                      </a:rPr>
                      <m:t>Φ</m:t>
                    </m:r>
                  </m:oMath>
                </a14:m>
                <a:endParaRPr lang="zh-CN" altLang="en-US"/>
              </a:p>
            </p:txBody>
          </p:sp>
        </mc:Choice>
        <mc:Fallback xmlns="">
          <p:sp>
            <p:nvSpPr>
              <p:cNvPr id="3" name="内容占位符 2"/>
              <p:cNvSpPr>
                <a:spLocks noGrp="1" noRot="1" noChangeAspect="1" noMove="1" noResize="1" noEditPoints="1" noAdjustHandles="1" noChangeArrowheads="1" noChangeShapeType="1" noTextEdit="1"/>
              </p:cNvSpPr>
              <p:nvPr>
                <p:ph sz="quarter" idx="13"/>
              </p:nvPr>
            </p:nvSpPr>
            <p:spPr>
              <a:blipFill>
                <a:blip r:embed="rId2"/>
                <a:stretch>
                  <a:fillRect l="-2346" t="-84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070342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52EADF-C677-1040-857D-F3CB36F168C9}"/>
              </a:ext>
            </a:extLst>
          </p:cNvPr>
          <p:cNvSpPr>
            <a:spLocks noGrp="1"/>
          </p:cNvSpPr>
          <p:nvPr>
            <p:ph type="title"/>
          </p:nvPr>
        </p:nvSpPr>
        <p:spPr/>
        <p:txBody>
          <a:bodyPr/>
          <a:lstStyle/>
          <a:p>
            <a:r>
              <a:rPr lang="zh-CN" altLang="en-US" dirty="0">
                <a:latin typeface="+mj-ea"/>
              </a:rPr>
              <a:t>贝叶斯</a:t>
            </a:r>
            <a:r>
              <a:rPr lang="en-US" altLang="zh-CN" dirty="0"/>
              <a:t>logistic</a:t>
            </a:r>
            <a:r>
              <a:rPr lang="zh-CN" altLang="en-US" dirty="0">
                <a:latin typeface="+mj-ea"/>
              </a:rPr>
              <a:t>回归</a:t>
            </a:r>
            <a:endParaRPr kumimoji="1" lang="zh-CN" altLang="en-US" dirty="0"/>
          </a:p>
        </p:txBody>
      </p:sp>
      <p:sp>
        <p:nvSpPr>
          <p:cNvPr id="3" name="内容占位符 2">
            <a:extLst>
              <a:ext uri="{FF2B5EF4-FFF2-40B4-BE49-F238E27FC236}">
                <a16:creationId xmlns:a16="http://schemas.microsoft.com/office/drawing/2014/main" id="{0C96F496-C62D-B84D-9592-0EF7794414F4}"/>
              </a:ext>
            </a:extLst>
          </p:cNvPr>
          <p:cNvSpPr>
            <a:spLocks noGrp="1"/>
          </p:cNvSpPr>
          <p:nvPr>
            <p:ph sz="quarter" idx="13"/>
          </p:nvPr>
        </p:nvSpPr>
        <p:spPr>
          <a:xfrm>
            <a:off x="685800" y="2063396"/>
            <a:ext cx="10178143" cy="494747"/>
          </a:xfrm>
        </p:spPr>
        <p:txBody>
          <a:bodyPr/>
          <a:lstStyle/>
          <a:p>
            <a:r>
              <a:rPr kumimoji="1" lang="zh-CN" altLang="en-US" dirty="0"/>
              <a:t>计算</a:t>
            </a:r>
            <a:r>
              <a:rPr kumimoji="1" lang="zh-CN" altLang="en-US"/>
              <a:t>预测</a:t>
            </a:r>
            <a:r>
              <a:rPr kumimoji="1" lang="zh-CN" altLang="en-US" smtClean="0"/>
              <a:t>分布  </a:t>
            </a:r>
            <a:endParaRPr kumimoji="1" lang="zh-CN" altLang="en-US" dirty="0"/>
          </a:p>
        </p:txBody>
      </p:sp>
      <p:pic>
        <p:nvPicPr>
          <p:cNvPr id="4" name="图片 3"/>
          <p:cNvPicPr>
            <a:picLocks noChangeAspect="1"/>
          </p:cNvPicPr>
          <p:nvPr/>
        </p:nvPicPr>
        <p:blipFill>
          <a:blip r:embed="rId3">
            <a:clrChange>
              <a:clrFrom>
                <a:srgbClr val="FFFFFF"/>
              </a:clrFrom>
              <a:clrTo>
                <a:srgbClr val="FFFFFF">
                  <a:alpha val="0"/>
                </a:srgbClr>
              </a:clrTo>
            </a:clrChange>
          </a:blip>
          <a:stretch>
            <a:fillRect/>
          </a:stretch>
        </p:blipFill>
        <p:spPr>
          <a:xfrm>
            <a:off x="1427956" y="2479663"/>
            <a:ext cx="7528056" cy="797616"/>
          </a:xfrm>
          <a:prstGeom prst="rect">
            <a:avLst/>
          </a:prstGeom>
        </p:spPr>
      </p:pic>
      <p:pic>
        <p:nvPicPr>
          <p:cNvPr id="5" name="图片 4"/>
          <p:cNvPicPr>
            <a:picLocks noChangeAspect="1"/>
          </p:cNvPicPr>
          <p:nvPr/>
        </p:nvPicPr>
        <p:blipFill>
          <a:blip r:embed="rId4">
            <a:clrChange>
              <a:clrFrom>
                <a:srgbClr val="FFFFFF"/>
              </a:clrFrom>
              <a:clrTo>
                <a:srgbClr val="FFFFFF">
                  <a:alpha val="0"/>
                </a:srgbClr>
              </a:clrTo>
            </a:clrChange>
          </a:blip>
          <a:stretch>
            <a:fillRect/>
          </a:stretch>
        </p:blipFill>
        <p:spPr>
          <a:xfrm>
            <a:off x="1499903" y="4714648"/>
            <a:ext cx="5105400" cy="790575"/>
          </a:xfrm>
          <a:prstGeom prst="rect">
            <a:avLst/>
          </a:prstGeom>
        </p:spPr>
      </p:pic>
      <p:pic>
        <p:nvPicPr>
          <p:cNvPr id="6" name="图片 5"/>
          <p:cNvPicPr>
            <a:picLocks noChangeAspect="1"/>
          </p:cNvPicPr>
          <p:nvPr/>
        </p:nvPicPr>
        <p:blipFill>
          <a:blip r:embed="rId5">
            <a:clrChange>
              <a:clrFrom>
                <a:srgbClr val="FFFFFF"/>
              </a:clrFrom>
              <a:clrTo>
                <a:srgbClr val="FFFFFF">
                  <a:alpha val="0"/>
                </a:srgbClr>
              </a:clrTo>
            </a:clrChange>
          </a:blip>
          <a:stretch>
            <a:fillRect/>
          </a:stretch>
        </p:blipFill>
        <p:spPr>
          <a:xfrm>
            <a:off x="4847525" y="3761517"/>
            <a:ext cx="4371975" cy="800100"/>
          </a:xfrm>
          <a:prstGeom prst="rect">
            <a:avLst/>
          </a:prstGeom>
        </p:spPr>
      </p:pic>
      <p:pic>
        <p:nvPicPr>
          <p:cNvPr id="7" name="图片 6"/>
          <p:cNvPicPr>
            <a:picLocks noChangeAspect="1"/>
          </p:cNvPicPr>
          <p:nvPr/>
        </p:nvPicPr>
        <p:blipFill>
          <a:blip r:embed="rId6">
            <a:clrChange>
              <a:clrFrom>
                <a:srgbClr val="FFFFFF"/>
              </a:clrFrom>
              <a:clrTo>
                <a:srgbClr val="FFFFFF">
                  <a:alpha val="0"/>
                </a:srgbClr>
              </a:clrTo>
            </a:clrChange>
          </a:blip>
          <a:stretch>
            <a:fillRect/>
          </a:stretch>
        </p:blipFill>
        <p:spPr>
          <a:xfrm>
            <a:off x="6889087" y="4714648"/>
            <a:ext cx="4133850" cy="714375"/>
          </a:xfrm>
          <a:prstGeom prst="rect">
            <a:avLst/>
          </a:prstGeom>
        </p:spPr>
      </p:pic>
      <p:sp>
        <p:nvSpPr>
          <p:cNvPr id="8" name="下箭头 7"/>
          <p:cNvSpPr/>
          <p:nvPr/>
        </p:nvSpPr>
        <p:spPr>
          <a:xfrm>
            <a:off x="3981582" y="3482414"/>
            <a:ext cx="892259" cy="1232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矩形 8"/>
              <p:cNvSpPr/>
              <p:nvPr/>
            </p:nvSpPr>
            <p:spPr>
              <a:xfrm>
                <a:off x="2541280" y="3693546"/>
                <a:ext cx="1374479" cy="3742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记</m:t>
                      </m:r>
                      <m:r>
                        <a:rPr lang="en-US" altLang="zh-CN" i="1">
                          <a:latin typeface="Cambria Math" panose="02040503050406030204" pitchFamily="18" charset="0"/>
                        </a:rPr>
                        <m:t>𝑎</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𝑤</m:t>
                          </m:r>
                        </m:e>
                        <m:sup>
                          <m:r>
                            <m:rPr>
                              <m:sty m:val="p"/>
                            </m:rPr>
                            <a:rPr lang="el-GR" altLang="zh-CN" i="1">
                              <a:latin typeface="Cambria Math" panose="02040503050406030204" pitchFamily="18" charset="0"/>
                              <a:ea typeface="Cambria Math" panose="02040503050406030204" pitchFamily="18" charset="0"/>
                            </a:rPr>
                            <m:t>Τ</m:t>
                          </m:r>
                        </m:sup>
                      </m:sSup>
                      <m:r>
                        <m:rPr>
                          <m:sty m:val="p"/>
                        </m:rPr>
                        <a:rPr lang="el-GR" altLang="zh-CN" i="1">
                          <a:latin typeface="Cambria Math" panose="02040503050406030204" pitchFamily="18" charset="0"/>
                          <a:ea typeface="Cambria Math" panose="02040503050406030204" pitchFamily="18" charset="0"/>
                        </a:rPr>
                        <m:t>Φ</m:t>
                      </m:r>
                    </m:oMath>
                  </m:oMathPara>
                </a14:m>
                <a:endParaRPr lang="zh-CN" altLang="en-US"/>
              </a:p>
            </p:txBody>
          </p:sp>
        </mc:Choice>
        <mc:Fallback xmlns="">
          <p:sp>
            <p:nvSpPr>
              <p:cNvPr id="9" name="矩形 8"/>
              <p:cNvSpPr>
                <a:spLocks noRot="1" noChangeAspect="1" noMove="1" noResize="1" noEditPoints="1" noAdjustHandles="1" noChangeArrowheads="1" noChangeShapeType="1" noTextEdit="1"/>
              </p:cNvSpPr>
              <p:nvPr/>
            </p:nvSpPr>
            <p:spPr>
              <a:xfrm>
                <a:off x="2541280" y="3693546"/>
                <a:ext cx="1374479" cy="374270"/>
              </a:xfrm>
              <a:prstGeom prst="rect">
                <a:avLst/>
              </a:prstGeom>
              <a:blipFill>
                <a:blip r:embed="rId7"/>
                <a:stretch>
                  <a:fillRect b="-3279"/>
                </a:stretch>
              </a:blipFill>
            </p:spPr>
            <p:txBody>
              <a:bodyPr/>
              <a:lstStyle/>
              <a:p>
                <a:r>
                  <a:rPr lang="zh-CN" altLang="en-US">
                    <a:noFill/>
                  </a:rPr>
                  <a:t> </a:t>
                </a:r>
              </a:p>
            </p:txBody>
          </p:sp>
        </mc:Fallback>
      </mc:AlternateContent>
      <p:sp>
        <p:nvSpPr>
          <p:cNvPr id="10" name="矩形 9"/>
          <p:cNvSpPr/>
          <p:nvPr/>
        </p:nvSpPr>
        <p:spPr>
          <a:xfrm>
            <a:off x="4939664" y="3555157"/>
            <a:ext cx="2545890" cy="338554"/>
          </a:xfrm>
          <a:prstGeom prst="rect">
            <a:avLst/>
          </a:prstGeom>
        </p:spPr>
        <p:txBody>
          <a:bodyPr wrap="none">
            <a:spAutoFit/>
          </a:bodyPr>
          <a:lstStyle/>
          <a:p>
            <a:r>
              <a:rPr lang="zh-CN" altLang="en-US" sz="1600"/>
              <a:t>狄拉克 Delta </a:t>
            </a:r>
            <a:r>
              <a:rPr lang="zh-CN" altLang="en-US" sz="1600" smtClean="0"/>
              <a:t>函数的挑选性</a:t>
            </a:r>
            <a:endParaRPr lang="zh-CN" altLang="en-US" sz="1600"/>
          </a:p>
        </p:txBody>
      </p:sp>
    </p:spTree>
    <p:extLst>
      <p:ext uri="{BB962C8B-B14F-4D97-AF65-F5344CB8AC3E}">
        <p14:creationId xmlns:p14="http://schemas.microsoft.com/office/powerpoint/2010/main" val="889595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52EADF-C677-1040-857D-F3CB36F168C9}"/>
              </a:ext>
            </a:extLst>
          </p:cNvPr>
          <p:cNvSpPr>
            <a:spLocks noGrp="1"/>
          </p:cNvSpPr>
          <p:nvPr>
            <p:ph type="title"/>
          </p:nvPr>
        </p:nvSpPr>
        <p:spPr/>
        <p:txBody>
          <a:bodyPr/>
          <a:lstStyle/>
          <a:p>
            <a:r>
              <a:rPr lang="zh-CN" altLang="en-US" dirty="0">
                <a:latin typeface="+mj-ea"/>
              </a:rPr>
              <a:t>贝叶斯</a:t>
            </a:r>
            <a:r>
              <a:rPr lang="en-US" altLang="zh-CN" dirty="0"/>
              <a:t>logistic</a:t>
            </a:r>
            <a:r>
              <a:rPr lang="zh-CN" altLang="en-US" dirty="0">
                <a:latin typeface="+mj-ea"/>
              </a:rPr>
              <a:t>回归</a:t>
            </a:r>
            <a:endParaRPr kumimoji="1" lang="zh-CN" altLang="en-US" dirty="0"/>
          </a:p>
        </p:txBody>
      </p:sp>
      <p:sp>
        <p:nvSpPr>
          <p:cNvPr id="3" name="内容占位符 2">
            <a:extLst>
              <a:ext uri="{FF2B5EF4-FFF2-40B4-BE49-F238E27FC236}">
                <a16:creationId xmlns:a16="http://schemas.microsoft.com/office/drawing/2014/main" id="{0C96F496-C62D-B84D-9592-0EF7794414F4}"/>
              </a:ext>
            </a:extLst>
          </p:cNvPr>
          <p:cNvSpPr>
            <a:spLocks noGrp="1"/>
          </p:cNvSpPr>
          <p:nvPr>
            <p:ph sz="quarter" idx="13"/>
          </p:nvPr>
        </p:nvSpPr>
        <p:spPr>
          <a:xfrm>
            <a:off x="685800" y="2063396"/>
            <a:ext cx="10178143" cy="494747"/>
          </a:xfrm>
        </p:spPr>
        <p:txBody>
          <a:bodyPr/>
          <a:lstStyle/>
          <a:p>
            <a:r>
              <a:rPr kumimoji="1" lang="zh-CN" altLang="en-US" dirty="0"/>
              <a:t>计算预测分布</a:t>
            </a:r>
          </a:p>
        </p:txBody>
      </p:sp>
      <p:pic>
        <p:nvPicPr>
          <p:cNvPr id="4" name="图片 3"/>
          <p:cNvPicPr>
            <a:picLocks noChangeAspect="1"/>
          </p:cNvPicPr>
          <p:nvPr/>
        </p:nvPicPr>
        <p:blipFill>
          <a:blip r:embed="rId3">
            <a:clrChange>
              <a:clrFrom>
                <a:srgbClr val="FFFFFF"/>
              </a:clrFrom>
              <a:clrTo>
                <a:srgbClr val="FFFFFF">
                  <a:alpha val="0"/>
                </a:srgbClr>
              </a:clrTo>
            </a:clrChange>
          </a:blip>
          <a:stretch>
            <a:fillRect/>
          </a:stretch>
        </p:blipFill>
        <p:spPr>
          <a:xfrm>
            <a:off x="2495549" y="2798124"/>
            <a:ext cx="7200900" cy="838200"/>
          </a:xfrm>
          <a:prstGeom prst="rect">
            <a:avLst/>
          </a:prstGeom>
        </p:spPr>
      </p:pic>
      <p:pic>
        <p:nvPicPr>
          <p:cNvPr id="5" name="图片 4"/>
          <p:cNvPicPr>
            <a:picLocks noChangeAspect="1"/>
          </p:cNvPicPr>
          <p:nvPr/>
        </p:nvPicPr>
        <p:blipFill>
          <a:blip r:embed="rId4">
            <a:clrChange>
              <a:clrFrom>
                <a:srgbClr val="FFFFFF"/>
              </a:clrFrom>
              <a:clrTo>
                <a:srgbClr val="FFFFFF">
                  <a:alpha val="0"/>
                </a:srgbClr>
              </a:clrTo>
            </a:clrChange>
          </a:blip>
          <a:stretch>
            <a:fillRect/>
          </a:stretch>
        </p:blipFill>
        <p:spPr>
          <a:xfrm>
            <a:off x="2757486" y="3876305"/>
            <a:ext cx="6677025" cy="1466850"/>
          </a:xfrm>
          <a:prstGeom prst="rect">
            <a:avLst/>
          </a:prstGeom>
        </p:spPr>
      </p:pic>
    </p:spTree>
    <p:extLst>
      <p:ext uri="{BB962C8B-B14F-4D97-AF65-F5344CB8AC3E}">
        <p14:creationId xmlns:p14="http://schemas.microsoft.com/office/powerpoint/2010/main" val="100099941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mj-ea"/>
              </a:rPr>
              <a:t>贝叶斯</a:t>
            </a:r>
            <a:r>
              <a:rPr lang="en-US" altLang="zh-CN"/>
              <a:t>logistic</a:t>
            </a:r>
            <a:r>
              <a:rPr lang="zh-CN" altLang="en-US">
                <a:latin typeface="+mj-ea"/>
              </a:rPr>
              <a:t>回归</a:t>
            </a:r>
            <a:endParaRPr lang="zh-CN" altLang="en-US"/>
          </a:p>
        </p:txBody>
      </p:sp>
      <p:sp>
        <p:nvSpPr>
          <p:cNvPr id="6" name="内容占位符 2">
            <a:extLst>
              <a:ext uri="{FF2B5EF4-FFF2-40B4-BE49-F238E27FC236}">
                <a16:creationId xmlns:a16="http://schemas.microsoft.com/office/drawing/2014/main" id="{0C96F496-C62D-B84D-9592-0EF7794414F4}"/>
              </a:ext>
            </a:extLst>
          </p:cNvPr>
          <p:cNvSpPr>
            <a:spLocks noGrp="1"/>
          </p:cNvSpPr>
          <p:nvPr>
            <p:ph sz="quarter" idx="13"/>
          </p:nvPr>
        </p:nvSpPr>
        <p:spPr>
          <a:xfrm>
            <a:off x="685800" y="2063396"/>
            <a:ext cx="10178143" cy="494747"/>
          </a:xfrm>
        </p:spPr>
        <p:txBody>
          <a:bodyPr/>
          <a:lstStyle/>
          <a:p>
            <a:r>
              <a:rPr kumimoji="1" lang="zh-CN" altLang="en-US" dirty="0"/>
              <a:t>计算预测分布</a:t>
            </a:r>
          </a:p>
        </p:txBody>
      </p:sp>
      <p:sp>
        <p:nvSpPr>
          <p:cNvPr id="10" name="动作按钮: 前进或下一项 9">
            <a:hlinkClick r:id="rId3" action="ppaction://hlinksldjump" highlightClick="1"/>
          </p:cNvPr>
          <p:cNvSpPr/>
          <p:nvPr/>
        </p:nvSpPr>
        <p:spPr>
          <a:xfrm>
            <a:off x="5326602" y="2436827"/>
            <a:ext cx="292963" cy="258826"/>
          </a:xfrm>
          <a:prstGeom prst="actionButtonForwardNex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4">
            <a:clrChange>
              <a:clrFrom>
                <a:srgbClr val="FFFFFF"/>
              </a:clrFrom>
              <a:clrTo>
                <a:srgbClr val="FFFFFF">
                  <a:alpha val="0"/>
                </a:srgbClr>
              </a:clrTo>
            </a:clrChange>
          </a:blip>
          <a:stretch>
            <a:fillRect/>
          </a:stretch>
        </p:blipFill>
        <p:spPr>
          <a:xfrm>
            <a:off x="1140699" y="2692660"/>
            <a:ext cx="6877050" cy="952500"/>
          </a:xfrm>
          <a:prstGeom prst="rect">
            <a:avLst/>
          </a:prstGeom>
        </p:spPr>
      </p:pic>
      <p:sp>
        <p:nvSpPr>
          <p:cNvPr id="9" name="椭圆 8"/>
          <p:cNvSpPr/>
          <p:nvPr/>
        </p:nvSpPr>
        <p:spPr>
          <a:xfrm>
            <a:off x="5140172" y="2820637"/>
            <a:ext cx="665825" cy="51490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文本框 11"/>
              <p:cNvSpPr txBox="1"/>
              <p:nvPr/>
            </p:nvSpPr>
            <p:spPr>
              <a:xfrm>
                <a:off x="5429302" y="3785857"/>
                <a:ext cx="3133818" cy="461601"/>
              </a:xfrm>
              <a:prstGeom prst="rect">
                <a:avLst/>
              </a:prstGeom>
              <a:noFill/>
            </p:spPr>
            <p:txBody>
              <a:bodyPr wrap="square" rtlCol="0">
                <a:spAutoFit/>
              </a:bodyPr>
              <a:lstStyle/>
              <a:p>
                <a14:m>
                  <m:oMath xmlns:m="http://schemas.openxmlformats.org/officeDocument/2006/math">
                    <m:r>
                      <m:rPr>
                        <m:sty m:val="p"/>
                      </m:rPr>
                      <a:rPr lang="el-GR" altLang="zh-CN" i="1" smtClean="0">
                        <a:latin typeface="Cambria Math" panose="02040503050406030204" pitchFamily="18" charset="0"/>
                        <a:ea typeface="Cambria Math" panose="02040503050406030204" pitchFamily="18" charset="0"/>
                      </a:rPr>
                      <m:t>Φ</m:t>
                    </m:r>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𝜆</m:t>
                    </m:r>
                    <m:r>
                      <a:rPr lang="en-US" altLang="zh-CN" b="0" i="1" smtClean="0">
                        <a:latin typeface="Cambria Math" panose="02040503050406030204" pitchFamily="18" charset="0"/>
                        <a:ea typeface="Cambria Math" panose="02040503050406030204" pitchFamily="18" charset="0"/>
                      </a:rPr>
                      <m:t>𝑎</m:t>
                    </m:r>
                    <m:r>
                      <a:rPr lang="en-US" altLang="zh-CN" b="0" i="1" smtClean="0">
                        <a:latin typeface="Cambria Math" panose="02040503050406030204" pitchFamily="18" charset="0"/>
                        <a:ea typeface="Cambria Math" panose="02040503050406030204" pitchFamily="18" charset="0"/>
                      </a:rPr>
                      <m:t>)</m:t>
                    </m:r>
                  </m:oMath>
                </a14:m>
                <a:r>
                  <a:rPr lang="en-US" altLang="zh-CN" smtClean="0"/>
                  <a:t>,</a:t>
                </a:r>
                <a:r>
                  <a:rPr lang="zh-CN" altLang="en-US" smtClean="0"/>
                  <a:t>其中</a:t>
                </a:r>
                <a14:m>
                  <m:oMath xmlns:m="http://schemas.openxmlformats.org/officeDocument/2006/math">
                    <m:sSup>
                      <m:sSupPr>
                        <m:ctrlPr>
                          <a:rPr lang="en-US" altLang="zh-CN" i="1" smtClean="0">
                            <a:latin typeface="Cambria Math" panose="02040503050406030204" pitchFamily="18" charset="0"/>
                          </a:rPr>
                        </m:ctrlPr>
                      </m:sSupPr>
                      <m:e>
                        <m:r>
                          <a:rPr lang="zh-CN" altLang="en-US" i="1">
                            <a:latin typeface="Cambria Math" panose="02040503050406030204" pitchFamily="18" charset="0"/>
                            <a:ea typeface="Cambria Math" panose="02040503050406030204" pitchFamily="18" charset="0"/>
                          </a:rPr>
                          <m:t>𝜆</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𝜋</m:t>
                        </m:r>
                      </m:num>
                      <m:den>
                        <m:r>
                          <a:rPr lang="en-US" altLang="zh-CN" b="0" i="1" smtClean="0">
                            <a:latin typeface="Cambria Math" panose="02040503050406030204" pitchFamily="18" charset="0"/>
                          </a:rPr>
                          <m:t>8</m:t>
                        </m:r>
                      </m:den>
                    </m:f>
                  </m:oMath>
                </a14:m>
                <a:endParaRPr lang="zh-CN" altLang="en-US"/>
              </a:p>
            </p:txBody>
          </p:sp>
        </mc:Choice>
        <mc:Fallback xmlns="">
          <p:sp>
            <p:nvSpPr>
              <p:cNvPr id="12" name="文本框 11"/>
              <p:cNvSpPr txBox="1">
                <a:spLocks noRot="1" noChangeAspect="1" noMove="1" noResize="1" noEditPoints="1" noAdjustHandles="1" noChangeArrowheads="1" noChangeShapeType="1" noTextEdit="1"/>
              </p:cNvSpPr>
              <p:nvPr/>
            </p:nvSpPr>
            <p:spPr>
              <a:xfrm>
                <a:off x="5429302" y="3785857"/>
                <a:ext cx="3133818" cy="461601"/>
              </a:xfrm>
              <a:prstGeom prst="rect">
                <a:avLst/>
              </a:prstGeom>
              <a:blipFill>
                <a:blip r:embed="rId5"/>
                <a:stretch>
                  <a:fillRect t="-3947" b="-5263"/>
                </a:stretch>
              </a:blipFill>
            </p:spPr>
            <p:txBody>
              <a:bodyPr/>
              <a:lstStyle/>
              <a:p>
                <a:r>
                  <a:rPr lang="zh-CN" altLang="en-US">
                    <a:noFill/>
                  </a:rPr>
                  <a:t> </a:t>
                </a:r>
              </a:p>
            </p:txBody>
          </p:sp>
        </mc:Fallback>
      </mc:AlternateContent>
      <p:pic>
        <p:nvPicPr>
          <p:cNvPr id="13" name="图片 12"/>
          <p:cNvPicPr>
            <a:picLocks noChangeAspect="1"/>
          </p:cNvPicPr>
          <p:nvPr/>
        </p:nvPicPr>
        <p:blipFill>
          <a:blip r:embed="rId6">
            <a:clrChange>
              <a:clrFrom>
                <a:srgbClr val="FFFFFF"/>
              </a:clrFrom>
              <a:clrTo>
                <a:srgbClr val="FFFFFF">
                  <a:alpha val="0"/>
                </a:srgbClr>
              </a:clrTo>
            </a:clrChange>
          </a:blip>
          <a:stretch>
            <a:fillRect/>
          </a:stretch>
        </p:blipFill>
        <p:spPr>
          <a:xfrm>
            <a:off x="3038868" y="4237893"/>
            <a:ext cx="5161393" cy="1093859"/>
          </a:xfrm>
          <a:prstGeom prst="rect">
            <a:avLst/>
          </a:prstGeom>
        </p:spPr>
      </p:pic>
      <p:sp>
        <p:nvSpPr>
          <p:cNvPr id="15" name="文本框 14"/>
          <p:cNvSpPr txBox="1"/>
          <p:nvPr/>
        </p:nvSpPr>
        <p:spPr>
          <a:xfrm>
            <a:off x="8115401" y="2956645"/>
            <a:ext cx="2748542" cy="369332"/>
          </a:xfrm>
          <a:prstGeom prst="rect">
            <a:avLst/>
          </a:prstGeom>
          <a:noFill/>
        </p:spPr>
        <p:txBody>
          <a:bodyPr wrap="square" rtlCol="0">
            <a:spAutoFit/>
          </a:bodyPr>
          <a:lstStyle/>
          <a:p>
            <a:r>
              <a:rPr lang="zh-CN" altLang="en-US" smtClean="0"/>
              <a:t>（</a:t>
            </a:r>
            <a:r>
              <a:rPr lang="zh-CN" altLang="en-US"/>
              <a:t>不能够解析的求值</a:t>
            </a:r>
            <a:r>
              <a:rPr lang="zh-CN" altLang="en-US" smtClean="0"/>
              <a:t>）</a:t>
            </a:r>
            <a:endParaRPr lang="zh-CN" altLang="en-US"/>
          </a:p>
        </p:txBody>
      </p:sp>
      <p:cxnSp>
        <p:nvCxnSpPr>
          <p:cNvPr id="17" name="直接箭头连接符 16"/>
          <p:cNvCxnSpPr/>
          <p:nvPr/>
        </p:nvCxnSpPr>
        <p:spPr>
          <a:xfrm flipH="1">
            <a:off x="4643021" y="3335542"/>
            <a:ext cx="1331651" cy="117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1582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mj-ea"/>
              </a:rPr>
              <a:t>贝叶斯</a:t>
            </a:r>
            <a:r>
              <a:rPr lang="en-US" altLang="zh-CN"/>
              <a:t>logistic</a:t>
            </a:r>
            <a:r>
              <a:rPr lang="zh-CN" altLang="en-US">
                <a:latin typeface="+mj-ea"/>
              </a:rPr>
              <a:t>回归</a:t>
            </a:r>
            <a:endParaRPr lang="zh-CN" altLang="en-US"/>
          </a:p>
        </p:txBody>
      </p:sp>
      <p:sp>
        <p:nvSpPr>
          <p:cNvPr id="6" name="内容占位符 2">
            <a:extLst>
              <a:ext uri="{FF2B5EF4-FFF2-40B4-BE49-F238E27FC236}">
                <a16:creationId xmlns:a16="http://schemas.microsoft.com/office/drawing/2014/main" id="{0C96F496-C62D-B84D-9592-0EF7794414F4}"/>
              </a:ext>
            </a:extLst>
          </p:cNvPr>
          <p:cNvSpPr>
            <a:spLocks noGrp="1"/>
          </p:cNvSpPr>
          <p:nvPr>
            <p:ph sz="quarter" idx="13"/>
          </p:nvPr>
        </p:nvSpPr>
        <p:spPr>
          <a:xfrm>
            <a:off x="685800" y="2063396"/>
            <a:ext cx="10178143" cy="494747"/>
          </a:xfrm>
        </p:spPr>
        <p:txBody>
          <a:bodyPr/>
          <a:lstStyle/>
          <a:p>
            <a:r>
              <a:rPr kumimoji="1" lang="zh-CN" altLang="en-US" dirty="0"/>
              <a:t>计算预测分布</a:t>
            </a:r>
          </a:p>
        </p:txBody>
      </p:sp>
      <p:pic>
        <p:nvPicPr>
          <p:cNvPr id="3" name="图片 2"/>
          <p:cNvPicPr>
            <a:picLocks noChangeAspect="1"/>
          </p:cNvPicPr>
          <p:nvPr/>
        </p:nvPicPr>
        <p:blipFill>
          <a:blip r:embed="rId2">
            <a:clrChange>
              <a:clrFrom>
                <a:srgbClr val="FFFFFF"/>
              </a:clrFrom>
              <a:clrTo>
                <a:srgbClr val="FFFFFF">
                  <a:alpha val="0"/>
                </a:srgbClr>
              </a:clrTo>
            </a:clrChange>
          </a:blip>
          <a:stretch>
            <a:fillRect/>
          </a:stretch>
        </p:blipFill>
        <p:spPr>
          <a:xfrm>
            <a:off x="1673811" y="4582727"/>
            <a:ext cx="5257800" cy="828675"/>
          </a:xfrm>
          <a:prstGeom prst="rect">
            <a:avLst/>
          </a:prstGeom>
        </p:spPr>
      </p:pic>
      <p:pic>
        <p:nvPicPr>
          <p:cNvPr id="4" name="图片 3"/>
          <p:cNvPicPr>
            <a:picLocks noChangeAspect="1"/>
          </p:cNvPicPr>
          <p:nvPr/>
        </p:nvPicPr>
        <p:blipFill>
          <a:blip r:embed="rId3">
            <a:clrChange>
              <a:clrFrom>
                <a:srgbClr val="FFFFFF"/>
              </a:clrFrom>
              <a:clrTo>
                <a:srgbClr val="FFFFFF">
                  <a:alpha val="0"/>
                </a:srgbClr>
              </a:clrTo>
            </a:clrChange>
          </a:blip>
          <a:stretch>
            <a:fillRect/>
          </a:stretch>
        </p:blipFill>
        <p:spPr>
          <a:xfrm>
            <a:off x="7295596" y="4644639"/>
            <a:ext cx="2990850" cy="704850"/>
          </a:xfrm>
          <a:prstGeom prst="rect">
            <a:avLst/>
          </a:prstGeom>
        </p:spPr>
      </p:pic>
      <mc:AlternateContent xmlns:mc="http://schemas.openxmlformats.org/markup-compatibility/2006" xmlns:a14="http://schemas.microsoft.com/office/drawing/2010/main">
        <mc:Choice Requires="a14">
          <p:sp>
            <p:nvSpPr>
              <p:cNvPr id="5" name="矩形 4"/>
              <p:cNvSpPr/>
              <p:nvPr/>
            </p:nvSpPr>
            <p:spPr>
              <a:xfrm>
                <a:off x="2767879" y="2886707"/>
                <a:ext cx="6882846" cy="8140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i="1" smtClean="0">
                          <a:latin typeface="Cambria Math" panose="02040503050406030204" pitchFamily="18" charset="0"/>
                          <a:ea typeface="Cambria Math" panose="02040503050406030204" pitchFamily="18" charset="0"/>
                        </a:rPr>
                        <m:t>Φ</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𝑢</m:t>
                              </m:r>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zh-CN" altLang="en-US" i="1" smtClean="0">
                                          <a:latin typeface="Cambria Math" panose="02040503050406030204" pitchFamily="18" charset="0"/>
                                        </a:rPr>
                                        <m:t>𝜆</m:t>
                                      </m:r>
                                    </m:e>
                                    <m:sup>
                                      <m:r>
                                        <a:rPr lang="en-US" altLang="zh-CN" b="0" i="1" smtClean="0">
                                          <a:latin typeface="Cambria Math" panose="02040503050406030204" pitchFamily="18" charset="0"/>
                                        </a:rPr>
                                        <m:t>−</m:t>
                                      </m:r>
                                      <m:r>
                                        <a:rPr lang="en-US" altLang="zh-CN" i="1">
                                          <a:latin typeface="Cambria Math" panose="02040503050406030204" pitchFamily="18" charset="0"/>
                                        </a:rPr>
                                        <m:t>2</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zh-CN" altLang="en-US" i="1">
                                          <a:latin typeface="Cambria Math" panose="02040503050406030204" pitchFamily="18" charset="0"/>
                                        </a:rPr>
                                        <m:t>𝜎</m:t>
                                      </m:r>
                                    </m:e>
                                    <m:sup>
                                      <m:r>
                                        <a:rPr lang="en-US" altLang="zh-CN" i="1">
                                          <a:latin typeface="Cambria Math" panose="02040503050406030204" pitchFamily="18" charset="0"/>
                                        </a:rPr>
                                        <m:t>2</m:t>
                                      </m:r>
                                    </m:sup>
                                  </m:sSup>
                                  <m:r>
                                    <a:rPr lang="en-US" altLang="zh-CN" i="1">
                                      <a:latin typeface="Cambria Math" panose="02040503050406030204" pitchFamily="18" charset="0"/>
                                    </a:rPr>
                                    <m:t>)</m:t>
                                  </m:r>
                                </m:e>
                                <m:sup>
                                  <m:r>
                                    <a:rPr lang="en-US" altLang="zh-CN" i="1">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2</m:t>
                                  </m:r>
                                </m:sup>
                              </m:sSup>
                            </m:den>
                          </m:f>
                        </m:e>
                      </m:d>
                      <m:r>
                        <a:rPr lang="en-US" altLang="zh-CN" b="0" i="1" smtClean="0">
                          <a:latin typeface="Cambria Math" panose="02040503050406030204" pitchFamily="18" charset="0"/>
                        </a:rPr>
                        <m:t>=</m:t>
                      </m:r>
                      <m:r>
                        <a:rPr lang="zh-CN" altLang="en-US" b="0" i="1" smtClean="0">
                          <a:latin typeface="Cambria Math" panose="02040503050406030204" pitchFamily="18" charset="0"/>
                        </a:rPr>
                        <m:t>𝜎</m:t>
                      </m:r>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𝑢</m:t>
                              </m:r>
                            </m:num>
                            <m:den>
                              <m:sSup>
                                <m:sSupPr>
                                  <m:ctrlPr>
                                    <a:rPr lang="en-US" altLang="zh-CN" i="1">
                                      <a:latin typeface="Cambria Math" panose="02040503050406030204" pitchFamily="18" charset="0"/>
                                    </a:rPr>
                                  </m:ctrlPr>
                                </m:sSupPr>
                                <m:e>
                                  <m:r>
                                    <a:rPr lang="zh-CN" altLang="en-US" i="1" smtClean="0">
                                      <a:latin typeface="Cambria Math" panose="02040503050406030204" pitchFamily="18" charset="0"/>
                                    </a:rPr>
                                    <m:t>𝜆</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zh-CN" altLang="en-US" i="1">
                                              <a:latin typeface="Cambria Math" panose="02040503050406030204" pitchFamily="18" charset="0"/>
                                            </a:rPr>
                                            <m:t>𝜆</m:t>
                                          </m:r>
                                        </m:e>
                                        <m:sup>
                                          <m:r>
                                            <a:rPr lang="en-US" altLang="zh-CN" i="1">
                                              <a:latin typeface="Cambria Math" panose="02040503050406030204" pitchFamily="18" charset="0"/>
                                            </a:rPr>
                                            <m:t>−</m:t>
                                          </m:r>
                                          <m:r>
                                            <a:rPr lang="en-US" altLang="zh-CN" i="1">
                                              <a:latin typeface="Cambria Math" panose="02040503050406030204" pitchFamily="18" charset="0"/>
                                            </a:rPr>
                                            <m:t>2</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zh-CN" altLang="en-US" i="1">
                                              <a:latin typeface="Cambria Math" panose="02040503050406030204" pitchFamily="18" charset="0"/>
                                            </a:rPr>
                                            <m:t>𝜎</m:t>
                                          </m:r>
                                        </m:e>
                                        <m:sup>
                                          <m:r>
                                            <a:rPr lang="en-US" altLang="zh-CN" i="1">
                                              <a:latin typeface="Cambria Math" panose="02040503050406030204" pitchFamily="18" charset="0"/>
                                            </a:rPr>
                                            <m:t>2</m:t>
                                          </m:r>
                                        </m:sup>
                                      </m:sSup>
                                    </m:e>
                                  </m:d>
                                </m:e>
                                <m:sup>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up>
                              </m:sSup>
                            </m:den>
                          </m:f>
                        </m:e>
                      </m:d>
                      <m:r>
                        <a:rPr lang="en-US" altLang="zh-CN" b="0" i="1" smtClean="0">
                          <a:latin typeface="Cambria Math" panose="02040503050406030204" pitchFamily="18" charset="0"/>
                        </a:rPr>
                        <m:t>=</m:t>
                      </m:r>
                      <m:r>
                        <a:rPr lang="zh-CN" altLang="en-US" b="0" i="1" smtClean="0">
                          <a:latin typeface="Cambria Math" panose="02040503050406030204" pitchFamily="18" charset="0"/>
                        </a:rPr>
                        <m:t>𝜎</m:t>
                      </m:r>
                      <m:r>
                        <a:rPr lang="en-US" altLang="zh-CN" b="0" i="1" smtClean="0">
                          <a:latin typeface="Cambria Math" panose="02040503050406030204" pitchFamily="18" charset="0"/>
                        </a:rPr>
                        <m:t>(</m:t>
                      </m:r>
                      <m:r>
                        <a:rPr lang="zh-CN" altLang="en-US" b="0" i="1" smtClean="0">
                          <a:latin typeface="Cambria Math" panose="02040503050406030204" pitchFamily="18" charset="0"/>
                        </a:rPr>
                        <m:t>𝜇</m:t>
                      </m:r>
                      <m:r>
                        <a:rPr lang="en-US" altLang="zh-CN" b="0" i="1" smtClean="0">
                          <a:latin typeface="Cambria Math" panose="02040503050406030204" pitchFamily="18" charset="0"/>
                        </a:rPr>
                        <m:t> </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f>
                                <m:fPr>
                                  <m:ctrlPr>
                                    <a:rPr lang="en-US" altLang="zh-CN" b="0" i="1" smtClean="0">
                                      <a:latin typeface="Cambria Math" panose="02040503050406030204" pitchFamily="18" charset="0"/>
                                    </a:rPr>
                                  </m:ctrlPr>
                                </m:fPr>
                                <m:num>
                                  <m:r>
                                    <a:rPr lang="zh-CN" altLang="en-US" i="1">
                                      <a:latin typeface="Cambria Math" panose="02040503050406030204" pitchFamily="18" charset="0"/>
                                    </a:rPr>
                                    <m:t>𝜋</m:t>
                                  </m:r>
                                </m:num>
                                <m:den>
                                  <m:r>
                                    <a:rPr lang="en-US" altLang="zh-CN" b="0" i="1" smtClean="0">
                                      <a:latin typeface="Cambria Math" panose="02040503050406030204" pitchFamily="18" charset="0"/>
                                    </a:rPr>
                                    <m:t>8</m:t>
                                  </m:r>
                                </m:den>
                              </m:f>
                            </m:e>
                          </m:rad>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8</m:t>
                                  </m:r>
                                </m:num>
                                <m:den>
                                  <m:r>
                                    <a:rPr lang="zh-CN" altLang="en-US" i="1">
                                      <a:latin typeface="Cambria Math" panose="02040503050406030204" pitchFamily="18" charset="0"/>
                                    </a:rPr>
                                    <m:t>𝜋</m:t>
                                  </m:r>
                                </m:den>
                              </m:f>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zh-CN" altLang="en-US" i="1">
                                      <a:latin typeface="Cambria Math" panose="02040503050406030204" pitchFamily="18" charset="0"/>
                                    </a:rPr>
                                    <m:t>𝜎</m:t>
                                  </m:r>
                                </m:e>
                                <m:sup>
                                  <m:r>
                                    <a:rPr lang="en-US" altLang="zh-CN" i="1">
                                      <a:latin typeface="Cambria Math" panose="02040503050406030204" pitchFamily="18" charset="0"/>
                                    </a:rPr>
                                    <m:t>2</m:t>
                                  </m:r>
                                </m:sup>
                              </m:sSup>
                            </m:e>
                          </m:d>
                          <m:r>
                            <a:rPr lang="en-US" altLang="zh-CN" b="0" i="1" smtClean="0">
                              <a:latin typeface="Cambria Math" panose="02040503050406030204" pitchFamily="18" charset="0"/>
                            </a:rPr>
                            <m:t>]</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oMath>
                  </m:oMathPara>
                </a14:m>
                <a:endParaRPr lang="zh-CN" altLang="en-US"/>
              </a:p>
            </p:txBody>
          </p:sp>
        </mc:Choice>
        <mc:Fallback xmlns="">
          <p:sp>
            <p:nvSpPr>
              <p:cNvPr id="5" name="矩形 4"/>
              <p:cNvSpPr>
                <a:spLocks noRot="1" noChangeAspect="1" noMove="1" noResize="1" noEditPoints="1" noAdjustHandles="1" noChangeArrowheads="1" noChangeShapeType="1" noTextEdit="1"/>
              </p:cNvSpPr>
              <p:nvPr/>
            </p:nvSpPr>
            <p:spPr>
              <a:xfrm>
                <a:off x="2767879" y="2886707"/>
                <a:ext cx="6882846" cy="81406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586238" y="3062940"/>
                <a:ext cx="1324593" cy="461601"/>
              </a:xfrm>
              <a:prstGeom prst="rect">
                <a:avLst/>
              </a:prstGeom>
            </p:spPr>
            <p:txBody>
              <a:bodyPr wrap="none">
                <a:spAutoFit/>
              </a:bodyPr>
              <a:lstStyle/>
              <a:p>
                <a14:m>
                  <m:oMath xmlns:m="http://schemas.openxmlformats.org/officeDocument/2006/math">
                    <m:sSup>
                      <m:sSupPr>
                        <m:ctrlPr>
                          <a:rPr lang="en-US" altLang="zh-CN" i="1">
                            <a:latin typeface="Cambria Math" panose="02040503050406030204" pitchFamily="18" charset="0"/>
                          </a:rPr>
                        </m:ctrlPr>
                      </m:sSupPr>
                      <m:e>
                        <m:r>
                          <a:rPr lang="zh-CN" altLang="en-US" i="1">
                            <a:latin typeface="Cambria Math" panose="02040503050406030204" pitchFamily="18" charset="0"/>
                            <a:ea typeface="Cambria Math" panose="02040503050406030204" pitchFamily="18" charset="0"/>
                          </a:rPr>
                          <m:t>𝜆</m:t>
                        </m:r>
                      </m:e>
                      <m:sup>
                        <m:r>
                          <a:rPr lang="en-US" altLang="zh-CN" i="1">
                            <a:latin typeface="Cambria Math" panose="02040503050406030204" pitchFamily="18" charset="0"/>
                          </a:rPr>
                          <m:t>2</m:t>
                        </m:r>
                      </m:sup>
                    </m:sSup>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smtClean="0">
                            <a:latin typeface="Cambria Math" panose="02040503050406030204" pitchFamily="18" charset="0"/>
                          </a:rPr>
                          <m:t>𝜋</m:t>
                        </m:r>
                      </m:num>
                      <m:den>
                        <m:r>
                          <a:rPr lang="en-US" altLang="zh-CN" i="1">
                            <a:latin typeface="Cambria Math" panose="02040503050406030204" pitchFamily="18" charset="0"/>
                          </a:rPr>
                          <m:t>8</m:t>
                        </m:r>
                      </m:den>
                    </m:f>
                    <m:r>
                      <a:rPr lang="zh-CN" altLang="en-US" i="1" smtClean="0">
                        <a:latin typeface="Cambria Math" panose="02040503050406030204" pitchFamily="18" charset="0"/>
                      </a:rPr>
                      <m:t>时</m:t>
                    </m:r>
                  </m:oMath>
                </a14:m>
                <a:r>
                  <a:rPr lang="zh-CN" altLang="en-US" smtClean="0"/>
                  <a:t>，</a:t>
                </a:r>
                <a:endParaRPr lang="zh-CN" altLang="en-US"/>
              </a:p>
            </p:txBody>
          </p:sp>
        </mc:Choice>
        <mc:Fallback xmlns="">
          <p:sp>
            <p:nvSpPr>
              <p:cNvPr id="7" name="矩形 6"/>
              <p:cNvSpPr>
                <a:spLocks noRot="1" noChangeAspect="1" noMove="1" noResize="1" noEditPoints="1" noAdjustHandles="1" noChangeArrowheads="1" noChangeShapeType="1" noTextEdit="1"/>
              </p:cNvSpPr>
              <p:nvPr/>
            </p:nvSpPr>
            <p:spPr>
              <a:xfrm>
                <a:off x="1586238" y="3062940"/>
                <a:ext cx="1324593" cy="461601"/>
              </a:xfrm>
              <a:prstGeom prst="rect">
                <a:avLst/>
              </a:prstGeom>
              <a:blipFill>
                <a:blip r:embed="rId5"/>
                <a:stretch>
                  <a:fillRect t="-3947" r="-3687" b="-2632"/>
                </a:stretch>
              </a:blipFill>
            </p:spPr>
            <p:txBody>
              <a:bodyPr/>
              <a:lstStyle/>
              <a:p>
                <a:r>
                  <a:rPr lang="zh-CN" altLang="en-US">
                    <a:noFill/>
                  </a:rPr>
                  <a:t> </a:t>
                </a:r>
              </a:p>
            </p:txBody>
          </p:sp>
        </mc:Fallback>
      </mc:AlternateContent>
      <p:sp>
        <p:nvSpPr>
          <p:cNvPr id="8" name="下箭头 7"/>
          <p:cNvSpPr/>
          <p:nvPr/>
        </p:nvSpPr>
        <p:spPr>
          <a:xfrm>
            <a:off x="5116946" y="3892391"/>
            <a:ext cx="920677" cy="7522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7749309" y="2814824"/>
            <a:ext cx="267854" cy="812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文本框 9"/>
              <p:cNvSpPr txBox="1"/>
              <p:nvPr/>
            </p:nvSpPr>
            <p:spPr>
              <a:xfrm>
                <a:off x="7596908" y="3610006"/>
                <a:ext cx="840510" cy="5647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𝜋</m:t>
                          </m:r>
                        </m:num>
                        <m:den>
                          <m:r>
                            <a:rPr lang="en-US" altLang="zh-CN" i="1">
                              <a:latin typeface="Cambria Math" panose="02040503050406030204" pitchFamily="18" charset="0"/>
                            </a:rPr>
                            <m:t>8</m:t>
                          </m:r>
                        </m:den>
                      </m:f>
                    </m:oMath>
                  </m:oMathPara>
                </a14:m>
                <a:endParaRPr lang="zh-CN" altLang="en-US"/>
              </a:p>
            </p:txBody>
          </p:sp>
        </mc:Choice>
        <mc:Fallback xmlns="">
          <p:sp>
            <p:nvSpPr>
              <p:cNvPr id="10" name="文本框 9"/>
              <p:cNvSpPr txBox="1">
                <a:spLocks noRot="1" noChangeAspect="1" noMove="1" noResize="1" noEditPoints="1" noAdjustHandles="1" noChangeArrowheads="1" noChangeShapeType="1" noTextEdit="1"/>
              </p:cNvSpPr>
              <p:nvPr/>
            </p:nvSpPr>
            <p:spPr>
              <a:xfrm>
                <a:off x="7596908" y="3610006"/>
                <a:ext cx="840510" cy="564770"/>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599481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二分类</a:t>
            </a:r>
          </a:p>
        </p:txBody>
      </p:sp>
      <p:pic>
        <p:nvPicPr>
          <p:cNvPr id="4" name="图片 3"/>
          <p:cNvPicPr>
            <a:picLocks noChangeAspect="1"/>
          </p:cNvPicPr>
          <p:nvPr/>
        </p:nvPicPr>
        <p:blipFill>
          <a:blip r:embed="rId3">
            <a:clrChange>
              <a:clrFrom>
                <a:srgbClr val="FFFFFF"/>
              </a:clrFrom>
              <a:clrTo>
                <a:srgbClr val="FFFFFF">
                  <a:alpha val="0"/>
                </a:srgbClr>
              </a:clrTo>
            </a:clrChange>
          </a:blip>
          <a:stretch>
            <a:fillRect/>
          </a:stretch>
        </p:blipFill>
        <p:spPr>
          <a:xfrm>
            <a:off x="766762" y="1962150"/>
            <a:ext cx="5743575" cy="361950"/>
          </a:xfrm>
          <a:prstGeom prst="rect">
            <a:avLst/>
          </a:prstGeom>
        </p:spPr>
      </p:pic>
      <mc:AlternateContent xmlns:mc="http://schemas.openxmlformats.org/markup-compatibility/2006" xmlns:a14="http://schemas.microsoft.com/office/drawing/2010/main">
        <mc:Choice Requires="a14">
          <p:sp>
            <p:nvSpPr>
              <p:cNvPr id="5" name="矩形 4"/>
              <p:cNvSpPr/>
              <p:nvPr/>
            </p:nvSpPr>
            <p:spPr>
              <a:xfrm>
                <a:off x="685801" y="2585515"/>
                <a:ext cx="8015336" cy="369332"/>
              </a:xfrm>
              <a:prstGeom prst="rect">
                <a:avLst/>
              </a:prstGeom>
            </p:spPr>
            <p:txBody>
              <a:bodyPr wrap="none">
                <a:spAutoFit/>
              </a:bodyPr>
              <a:lstStyle/>
              <a:p>
                <a:r>
                  <a:rPr lang="zh-CN" altLang="en-US">
                    <a:latin typeface="+mn-ea"/>
                  </a:rPr>
                  <a:t>如果</a:t>
                </a:r>
                <a14:m>
                  <m:oMath xmlns:m="http://schemas.openxmlformats.org/officeDocument/2006/math">
                    <m:r>
                      <a:rPr lang="en-US" altLang="zh-CN" b="1" i="1">
                        <a:latin typeface="Cambria Math" panose="02040503050406030204" pitchFamily="18" charset="0"/>
                      </a:rPr>
                      <m:t>𝒙</m:t>
                    </m:r>
                  </m:oMath>
                </a14:m>
                <a:r>
                  <a:rPr lang="zh-CN" altLang="en-US">
                    <a:latin typeface="+mn-ea"/>
                  </a:rPr>
                  <a:t>是决策⾯内的⼀个点，那么 </a:t>
                </a:r>
                <a14:m>
                  <m:oMath xmlns:m="http://schemas.openxmlformats.org/officeDocument/2006/math">
                    <m:r>
                      <a:rPr lang="en-US" altLang="zh-CN" i="1">
                        <a:latin typeface="Cambria Math" panose="02040503050406030204" pitchFamily="18" charset="0"/>
                      </a:rPr>
                      <m:t>𝑦</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i="1">
                        <a:latin typeface="Cambria Math" panose="02040503050406030204" pitchFamily="18" charset="0"/>
                      </a:rPr>
                      <m:t>=0</m:t>
                    </m:r>
                    <m:r>
                      <a:rPr lang="zh-CN" altLang="en-US" i="1" smtClean="0">
                        <a:latin typeface="Cambria Math" panose="02040503050406030204" pitchFamily="18" charset="0"/>
                      </a:rPr>
                      <m:t>，</m:t>
                    </m:r>
                    <m:r>
                      <a:rPr lang="zh-CN" altLang="en-US" i="1">
                        <a:latin typeface="Cambria Math" panose="02040503050406030204" pitchFamily="18" charset="0"/>
                      </a:rPr>
                      <m:t>那么</m:t>
                    </m:r>
                  </m:oMath>
                </a14:m>
                <a:r>
                  <a:rPr lang="zh-CN" altLang="en-US">
                    <a:latin typeface="+mn-ea"/>
                  </a:rPr>
                  <a:t>原点到决策面的垂直距离为</a:t>
                </a:r>
              </a:p>
            </p:txBody>
          </p:sp>
        </mc:Choice>
        <mc:Fallback xmlns="">
          <p:sp>
            <p:nvSpPr>
              <p:cNvPr id="5" name="矩形 4"/>
              <p:cNvSpPr>
                <a:spLocks noRot="1" noChangeAspect="1" noMove="1" noResize="1" noEditPoints="1" noAdjustHandles="1" noChangeArrowheads="1" noChangeShapeType="1" noTextEdit="1"/>
              </p:cNvSpPr>
              <p:nvPr/>
            </p:nvSpPr>
            <p:spPr>
              <a:xfrm>
                <a:off x="685801" y="2585515"/>
                <a:ext cx="8015336" cy="369332"/>
              </a:xfrm>
              <a:prstGeom prst="rect">
                <a:avLst/>
              </a:prstGeom>
              <a:blipFill>
                <a:blip r:embed="rId4"/>
                <a:stretch>
                  <a:fillRect l="-685" t="-11475" b="-26230"/>
                </a:stretch>
              </a:blipFill>
            </p:spPr>
            <p:txBody>
              <a:bodyPr/>
              <a:lstStyle/>
              <a:p>
                <a:r>
                  <a:rPr lang="zh-CN" altLang="en-US">
                    <a:noFill/>
                  </a:rPr>
                  <a:t> </a:t>
                </a:r>
              </a:p>
            </p:txBody>
          </p:sp>
        </mc:Fallback>
      </mc:AlternateContent>
      <p:pic>
        <p:nvPicPr>
          <p:cNvPr id="6" name="图片 5"/>
          <p:cNvPicPr>
            <a:picLocks noChangeAspect="1"/>
          </p:cNvPicPr>
          <p:nvPr/>
        </p:nvPicPr>
        <p:blipFill>
          <a:blip r:embed="rId5">
            <a:clrChange>
              <a:clrFrom>
                <a:srgbClr val="FFFFFF"/>
              </a:clrFrom>
              <a:clrTo>
                <a:srgbClr val="FFFFFF">
                  <a:alpha val="0"/>
                </a:srgbClr>
              </a:clrTo>
            </a:clrChange>
          </a:blip>
          <a:stretch>
            <a:fillRect/>
          </a:stretch>
        </p:blipFill>
        <p:spPr>
          <a:xfrm>
            <a:off x="8453438" y="2286000"/>
            <a:ext cx="2052638" cy="889274"/>
          </a:xfrm>
          <a:prstGeom prst="rect">
            <a:avLst/>
          </a:prstGeom>
        </p:spPr>
      </p:pic>
      <p:cxnSp>
        <p:nvCxnSpPr>
          <p:cNvPr id="8" name="直接连接符 7"/>
          <p:cNvCxnSpPr/>
          <p:nvPr/>
        </p:nvCxnSpPr>
        <p:spPr>
          <a:xfrm>
            <a:off x="9791700" y="2927866"/>
            <a:ext cx="600075" cy="0"/>
          </a:xfrm>
          <a:prstGeom prst="line">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矩形 8"/>
              <p:cNvSpPr/>
              <p:nvPr/>
            </p:nvSpPr>
            <p:spPr>
              <a:xfrm>
                <a:off x="10296771" y="2743200"/>
                <a:ext cx="6949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𝑤</m:t>
                          </m:r>
                        </m:e>
                      </m:d>
                      <m:r>
                        <a:rPr lang="en-US" altLang="zh-CN" b="0" i="1" smtClean="0">
                          <a:latin typeface="Cambria Math" panose="02040503050406030204" pitchFamily="18" charset="0"/>
                        </a:rPr>
                        <m:t>|</m:t>
                      </m:r>
                    </m:oMath>
                  </m:oMathPara>
                </a14:m>
                <a:endParaRPr lang="zh-CN" altLang="en-US"/>
              </a:p>
            </p:txBody>
          </p:sp>
        </mc:Choice>
        <mc:Fallback xmlns="">
          <p:sp>
            <p:nvSpPr>
              <p:cNvPr id="9" name="矩形 8"/>
              <p:cNvSpPr>
                <a:spLocks noRot="1" noChangeAspect="1" noMove="1" noResize="1" noEditPoints="1" noAdjustHandles="1" noChangeArrowheads="1" noChangeShapeType="1" noTextEdit="1"/>
              </p:cNvSpPr>
              <p:nvPr/>
            </p:nvSpPr>
            <p:spPr>
              <a:xfrm>
                <a:off x="10296771" y="2743200"/>
                <a:ext cx="694934" cy="369332"/>
              </a:xfrm>
              <a:prstGeom prst="rect">
                <a:avLst/>
              </a:prstGeom>
              <a:blipFill>
                <a:blip r:embed="rId6"/>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圆角矩形标注 9"/>
              <p:cNvSpPr/>
              <p:nvPr/>
            </p:nvSpPr>
            <p:spPr>
              <a:xfrm>
                <a:off x="4600575" y="1025783"/>
                <a:ext cx="1695450" cy="819150"/>
              </a:xfrm>
              <a:prstGeom prst="wedgeRoundRectCallout">
                <a:avLst/>
              </a:prstGeom>
              <a:solidFill>
                <a:schemeClr val="tx2">
                  <a:lumMod val="20000"/>
                  <a:lumOff val="8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 xmlns:m="http://schemas.openxmlformats.org/officeDocument/2006/math">
                    <m:r>
                      <a:rPr lang="en-US" altLang="zh-CN" i="1">
                        <a:latin typeface="Cambria Math" panose="02040503050406030204" pitchFamily="18" charset="0"/>
                      </a:rPr>
                      <m:t>𝑤</m:t>
                    </m:r>
                    <m:r>
                      <a:rPr lang="zh-CN" altLang="en-US" i="1" smtClean="0">
                        <a:latin typeface="Cambria Math" panose="02040503050406030204" pitchFamily="18" charset="0"/>
                      </a:rPr>
                      <m:t>决定了</m:t>
                    </m:r>
                  </m:oMath>
                </a14:m>
                <a:r>
                  <a:rPr lang="zh-CN" altLang="en-US"/>
                  <a:t>决策面的方向</a:t>
                </a:r>
              </a:p>
            </p:txBody>
          </p:sp>
        </mc:Choice>
        <mc:Fallback xmlns="">
          <p:sp>
            <p:nvSpPr>
              <p:cNvPr id="10" name="圆角矩形标注 9"/>
              <p:cNvSpPr>
                <a:spLocks noRot="1" noChangeAspect="1" noMove="1" noResize="1" noEditPoints="1" noAdjustHandles="1" noChangeArrowheads="1" noChangeShapeType="1" noTextEdit="1"/>
              </p:cNvSpPr>
              <p:nvPr/>
            </p:nvSpPr>
            <p:spPr>
              <a:xfrm>
                <a:off x="4600575" y="1025783"/>
                <a:ext cx="1695450" cy="819150"/>
              </a:xfrm>
              <a:prstGeom prst="wedgeRoundRectCallout">
                <a:avLst/>
              </a:prstGeom>
              <a:blipFill>
                <a:blip r:embed="rId7"/>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圆角矩形标注 10"/>
              <p:cNvSpPr/>
              <p:nvPr/>
            </p:nvSpPr>
            <p:spPr>
              <a:xfrm>
                <a:off x="8515349" y="1351990"/>
                <a:ext cx="1695450" cy="819150"/>
              </a:xfrm>
              <a:prstGeom prst="wedgeRoundRectCallout">
                <a:avLst/>
              </a:prstGeom>
              <a:solidFill>
                <a:schemeClr val="tx2">
                  <a:lumMod val="20000"/>
                  <a:lumOff val="8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𝑤</m:t>
                        </m:r>
                      </m:e>
                      <m:sub>
                        <m:r>
                          <a:rPr lang="en-US" altLang="zh-CN" b="0" i="1" smtClean="0">
                            <a:latin typeface="Cambria Math" panose="02040503050406030204" pitchFamily="18" charset="0"/>
                          </a:rPr>
                          <m:t>0</m:t>
                        </m:r>
                      </m:sub>
                    </m:sSub>
                    <m:r>
                      <a:rPr lang="zh-CN" altLang="en-US" i="1" smtClean="0">
                        <a:latin typeface="Cambria Math" panose="02040503050406030204" pitchFamily="18" charset="0"/>
                      </a:rPr>
                      <m:t>决定了</m:t>
                    </m:r>
                  </m:oMath>
                </a14:m>
                <a:r>
                  <a:rPr lang="zh-CN" altLang="en-US"/>
                  <a:t>决策面的位置</a:t>
                </a:r>
              </a:p>
            </p:txBody>
          </p:sp>
        </mc:Choice>
        <mc:Fallback xmlns="">
          <p:sp>
            <p:nvSpPr>
              <p:cNvPr id="11" name="圆角矩形标注 10"/>
              <p:cNvSpPr>
                <a:spLocks noRot="1" noChangeAspect="1" noMove="1" noResize="1" noEditPoints="1" noAdjustHandles="1" noChangeArrowheads="1" noChangeShapeType="1" noTextEdit="1"/>
              </p:cNvSpPr>
              <p:nvPr/>
            </p:nvSpPr>
            <p:spPr>
              <a:xfrm>
                <a:off x="8515349" y="1351990"/>
                <a:ext cx="1695450" cy="819150"/>
              </a:xfrm>
              <a:prstGeom prst="wedgeRoundRectCallout">
                <a:avLst/>
              </a:prstGeom>
              <a:blipFill>
                <a:blip r:embed="rId8"/>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599563" y="3175274"/>
                <a:ext cx="4621714" cy="369332"/>
              </a:xfrm>
              <a:prstGeom prst="rect">
                <a:avLst/>
              </a:prstGeom>
            </p:spPr>
            <p:txBody>
              <a:bodyPr wrap="none">
                <a:spAutoFit/>
              </a:bodyPr>
              <a:lstStyle/>
              <a:p>
                <a:r>
                  <a:rPr lang="zh-CN" altLang="en-US"/>
                  <a:t>考虑任意⼀点 </a:t>
                </a:r>
                <a14:m>
                  <m:oMath xmlns:m="http://schemas.openxmlformats.org/officeDocument/2006/math">
                    <m:r>
                      <a:rPr lang="en-US" altLang="zh-CN" b="1" i="1">
                        <a:latin typeface="Cambria Math" panose="02040503050406030204" pitchFamily="18" charset="0"/>
                      </a:rPr>
                      <m:t>𝒙</m:t>
                    </m:r>
                  </m:oMath>
                </a14:m>
                <a:r>
                  <a:rPr lang="zh-CN" altLang="en-US"/>
                  <a:t>和它在决策⾯上的投影 </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ea typeface="Cambria Math" panose="02040503050406030204" pitchFamily="18" charset="0"/>
                          </a:rPr>
                          <m:t>⊥</m:t>
                        </m:r>
                      </m:sub>
                    </m:sSub>
                  </m:oMath>
                </a14:m>
                <a:r>
                  <a:rPr lang="en-US" altLang="zh-CN"/>
                  <a:t>,</a:t>
                </a:r>
                <a:r>
                  <a:rPr lang="zh-CN" altLang="en-US">
                    <a:latin typeface="+mn-ea"/>
                  </a:rPr>
                  <a:t>有</a:t>
                </a:r>
                <a:endParaRPr lang="zh-CN" altLang="en-US"/>
              </a:p>
            </p:txBody>
          </p:sp>
        </mc:Choice>
        <mc:Fallback xmlns="">
          <p:sp>
            <p:nvSpPr>
              <p:cNvPr id="12" name="矩形 11"/>
              <p:cNvSpPr>
                <a:spLocks noRot="1" noChangeAspect="1" noMove="1" noResize="1" noEditPoints="1" noAdjustHandles="1" noChangeArrowheads="1" noChangeShapeType="1" noTextEdit="1"/>
              </p:cNvSpPr>
              <p:nvPr/>
            </p:nvSpPr>
            <p:spPr>
              <a:xfrm>
                <a:off x="599563" y="3175274"/>
                <a:ext cx="4621714" cy="369332"/>
              </a:xfrm>
              <a:prstGeom prst="rect">
                <a:avLst/>
              </a:prstGeom>
              <a:blipFill>
                <a:blip r:embed="rId9"/>
                <a:stretch>
                  <a:fillRect l="-1054" t="-13333" r="-264" b="-28333"/>
                </a:stretch>
              </a:blipFill>
            </p:spPr>
            <p:txBody>
              <a:bodyPr/>
              <a:lstStyle/>
              <a:p>
                <a:r>
                  <a:rPr lang="zh-CN" altLang="en-US">
                    <a:noFill/>
                  </a:rPr>
                  <a:t> </a:t>
                </a:r>
              </a:p>
            </p:txBody>
          </p:sp>
        </mc:Fallback>
      </mc:AlternateContent>
      <p:pic>
        <p:nvPicPr>
          <p:cNvPr id="13" name="图片 12"/>
          <p:cNvPicPr>
            <a:picLocks noChangeAspect="1"/>
          </p:cNvPicPr>
          <p:nvPr/>
        </p:nvPicPr>
        <p:blipFill>
          <a:blip r:embed="rId10">
            <a:clrChange>
              <a:clrFrom>
                <a:srgbClr val="FFFFFF"/>
              </a:clrFrom>
              <a:clrTo>
                <a:srgbClr val="FFFFFF">
                  <a:alpha val="0"/>
                </a:srgbClr>
              </a:clrTo>
            </a:clrChange>
          </a:blip>
          <a:stretch>
            <a:fillRect/>
          </a:stretch>
        </p:blipFill>
        <p:spPr>
          <a:xfrm>
            <a:off x="5191125" y="3012277"/>
            <a:ext cx="2209800" cy="695325"/>
          </a:xfrm>
          <a:prstGeom prst="rect">
            <a:avLst/>
          </a:prstGeom>
        </p:spPr>
      </p:pic>
      <mc:AlternateContent xmlns:mc="http://schemas.openxmlformats.org/markup-compatibility/2006" xmlns:a14="http://schemas.microsoft.com/office/drawing/2010/main">
        <mc:Choice Requires="a14">
          <p:sp>
            <p:nvSpPr>
              <p:cNvPr id="15" name="矩形 14"/>
              <p:cNvSpPr/>
              <p:nvPr/>
            </p:nvSpPr>
            <p:spPr>
              <a:xfrm>
                <a:off x="685801" y="3707602"/>
                <a:ext cx="3147208" cy="374270"/>
              </a:xfrm>
              <a:prstGeom prst="rect">
                <a:avLst/>
              </a:prstGeom>
            </p:spPr>
            <p:txBody>
              <a:bodyPr wrap="none">
                <a:spAutoFit/>
              </a:bodyPr>
              <a:lstStyle/>
              <a:p>
                <a:r>
                  <a:rPr lang="zh-CN" altLang="en-US"/>
                  <a:t>两边同乘</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𝒘</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m:t>
                    </m:r>
                  </m:oMath>
                </a14:m>
                <a:r>
                  <a:rPr lang="zh-CN" altLang="en-US"/>
                  <a:t>然后加上</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0</m:t>
                        </m:r>
                      </m:sub>
                    </m:sSub>
                    <m:r>
                      <a:rPr lang="zh-CN" altLang="en-US" i="1" smtClean="0">
                        <a:latin typeface="Cambria Math" panose="02040503050406030204" pitchFamily="18" charset="0"/>
                      </a:rPr>
                      <m:t>，</m:t>
                    </m:r>
                  </m:oMath>
                </a14:m>
                <a:r>
                  <a:rPr lang="zh-CN" altLang="en-US"/>
                  <a:t>有 </a:t>
                </a:r>
              </a:p>
            </p:txBody>
          </p:sp>
        </mc:Choice>
        <mc:Fallback xmlns="">
          <p:sp>
            <p:nvSpPr>
              <p:cNvPr id="15" name="矩形 14"/>
              <p:cNvSpPr>
                <a:spLocks noRot="1" noChangeAspect="1" noMove="1" noResize="1" noEditPoints="1" noAdjustHandles="1" noChangeArrowheads="1" noChangeShapeType="1" noTextEdit="1"/>
              </p:cNvSpPr>
              <p:nvPr/>
            </p:nvSpPr>
            <p:spPr>
              <a:xfrm>
                <a:off x="685801" y="3707602"/>
                <a:ext cx="3147208" cy="374270"/>
              </a:xfrm>
              <a:prstGeom prst="rect">
                <a:avLst/>
              </a:prstGeom>
              <a:blipFill>
                <a:blip r:embed="rId11"/>
                <a:stretch>
                  <a:fillRect l="-1744" t="-9677" b="-20968"/>
                </a:stretch>
              </a:blipFill>
            </p:spPr>
            <p:txBody>
              <a:bodyPr/>
              <a:lstStyle/>
              <a:p>
                <a:r>
                  <a:rPr lang="zh-CN" altLang="en-US">
                    <a:noFill/>
                  </a:rPr>
                  <a:t> </a:t>
                </a:r>
              </a:p>
            </p:txBody>
          </p:sp>
        </mc:Fallback>
      </mc:AlternateContent>
      <p:pic>
        <p:nvPicPr>
          <p:cNvPr id="16" name="图片 15"/>
          <p:cNvPicPr>
            <a:picLocks noChangeAspect="1"/>
          </p:cNvPicPr>
          <p:nvPr/>
        </p:nvPicPr>
        <p:blipFill>
          <a:blip r:embed="rId12">
            <a:clrChange>
              <a:clrFrom>
                <a:srgbClr val="FFFFFF"/>
              </a:clrFrom>
              <a:clrTo>
                <a:srgbClr val="FFFFFF">
                  <a:alpha val="0"/>
                </a:srgbClr>
              </a:clrTo>
            </a:clrChange>
          </a:blip>
          <a:stretch>
            <a:fillRect/>
          </a:stretch>
        </p:blipFill>
        <p:spPr>
          <a:xfrm>
            <a:off x="3659177" y="3524567"/>
            <a:ext cx="1562100" cy="828675"/>
          </a:xfrm>
          <a:prstGeom prst="rect">
            <a:avLst/>
          </a:prstGeom>
        </p:spPr>
      </p:pic>
      <p:sp>
        <p:nvSpPr>
          <p:cNvPr id="19" name="流程图: 接点 18"/>
          <p:cNvSpPr/>
          <p:nvPr/>
        </p:nvSpPr>
        <p:spPr>
          <a:xfrm>
            <a:off x="504825" y="2076450"/>
            <a:ext cx="180976" cy="209550"/>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流程图: 接点 19"/>
          <p:cNvSpPr/>
          <p:nvPr/>
        </p:nvSpPr>
        <p:spPr>
          <a:xfrm>
            <a:off x="504825" y="2638425"/>
            <a:ext cx="180976" cy="209550"/>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流程图: 接点 20"/>
          <p:cNvSpPr/>
          <p:nvPr/>
        </p:nvSpPr>
        <p:spPr>
          <a:xfrm>
            <a:off x="504825" y="3255164"/>
            <a:ext cx="180976" cy="209550"/>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4" name="线形标注 1 23"/>
              <p:cNvSpPr/>
              <p:nvPr/>
            </p:nvSpPr>
            <p:spPr>
              <a:xfrm>
                <a:off x="6892623" y="3938904"/>
                <a:ext cx="2451402" cy="975996"/>
              </a:xfrm>
              <a:prstGeom prst="borderCallout1">
                <a:avLst>
                  <a:gd name="adj1" fmla="val 46215"/>
                  <a:gd name="adj2" fmla="val -11592"/>
                  <a:gd name="adj3" fmla="val -2289"/>
                  <a:gd name="adj4" fmla="val -64436"/>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a:t>的值给出了点 </a:t>
                </a:r>
                <a14:m>
                  <m:oMath xmlns:m="http://schemas.openxmlformats.org/officeDocument/2006/math">
                    <m:r>
                      <a:rPr lang="en-US" altLang="zh-CN" b="1" i="1">
                        <a:latin typeface="Cambria Math" panose="02040503050406030204" pitchFamily="18" charset="0"/>
                      </a:rPr>
                      <m:t>𝒙</m:t>
                    </m:r>
                  </m:oMath>
                </a14:m>
                <a:r>
                  <a:rPr lang="en-US" altLang="zh-CN"/>
                  <a:t> </a:t>
                </a:r>
                <a:r>
                  <a:rPr lang="zh-CN" altLang="en-US"/>
                  <a:t>到决策⾯的垂直距离 </a:t>
                </a:r>
                <a14:m>
                  <m:oMath xmlns:m="http://schemas.openxmlformats.org/officeDocument/2006/math">
                    <m:r>
                      <a:rPr lang="en-US" altLang="zh-CN" b="0" i="1" smtClean="0">
                        <a:latin typeface="Cambria Math" panose="02040503050406030204" pitchFamily="18" charset="0"/>
                      </a:rPr>
                      <m:t>𝑟</m:t>
                    </m:r>
                  </m:oMath>
                </a14:m>
                <a:r>
                  <a:rPr lang="en-US" altLang="zh-CN"/>
                  <a:t> </a:t>
                </a:r>
                <a:r>
                  <a:rPr lang="zh-CN" altLang="en-US"/>
                  <a:t>的⼀个有符号的度量</a:t>
                </a:r>
              </a:p>
            </p:txBody>
          </p:sp>
        </mc:Choice>
        <mc:Fallback xmlns="">
          <p:sp>
            <p:nvSpPr>
              <p:cNvPr id="24" name="线形标注 1 23"/>
              <p:cNvSpPr>
                <a:spLocks noRot="1" noChangeAspect="1" noMove="1" noResize="1" noEditPoints="1" noAdjustHandles="1" noChangeArrowheads="1" noChangeShapeType="1" noTextEdit="1"/>
              </p:cNvSpPr>
              <p:nvPr/>
            </p:nvSpPr>
            <p:spPr>
              <a:xfrm>
                <a:off x="6892623" y="3938904"/>
                <a:ext cx="2451402" cy="975996"/>
              </a:xfrm>
              <a:prstGeom prst="borderCallout1">
                <a:avLst>
                  <a:gd name="adj1" fmla="val 46215"/>
                  <a:gd name="adj2" fmla="val -11592"/>
                  <a:gd name="adj3" fmla="val -2289"/>
                  <a:gd name="adj4" fmla="val -64436"/>
                </a:avLst>
              </a:prstGeom>
              <a:blipFill>
                <a:blip r:embed="rId13"/>
                <a:stretch>
                  <a:fillRect r="-902" b="-5988"/>
                </a:stretch>
              </a:blipFill>
              <a:ln>
                <a:solidFill>
                  <a:srgbClr val="D9D9D9"/>
                </a:solidFill>
              </a:ln>
            </p:spPr>
            <p:txBody>
              <a:bodyPr/>
              <a:lstStyle/>
              <a:p>
                <a:r>
                  <a:rPr lang="zh-CN" altLang="en-US">
                    <a:noFill/>
                  </a:rPr>
                  <a:t> </a:t>
                </a:r>
              </a:p>
            </p:txBody>
          </p:sp>
        </mc:Fallback>
      </mc:AlternateContent>
    </p:spTree>
    <p:extLst>
      <p:ext uri="{BB962C8B-B14F-4D97-AF65-F5344CB8AC3E}">
        <p14:creationId xmlns:p14="http://schemas.microsoft.com/office/powerpoint/2010/main" val="220615939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mj-ea"/>
              </a:rPr>
              <a:t>贝叶斯</a:t>
            </a:r>
            <a:r>
              <a:rPr lang="en-US" altLang="zh-CN"/>
              <a:t>logistic</a:t>
            </a:r>
            <a:r>
              <a:rPr lang="zh-CN" altLang="en-US">
                <a:latin typeface="+mj-ea"/>
              </a:rPr>
              <a:t>回归</a:t>
            </a:r>
            <a:endParaRPr lang="zh-CN" altLang="en-US"/>
          </a:p>
        </p:txBody>
      </p:sp>
      <p:sp>
        <p:nvSpPr>
          <p:cNvPr id="6" name="内容占位符 2">
            <a:extLst>
              <a:ext uri="{FF2B5EF4-FFF2-40B4-BE49-F238E27FC236}">
                <a16:creationId xmlns:a16="http://schemas.microsoft.com/office/drawing/2014/main" id="{0C96F496-C62D-B84D-9592-0EF7794414F4}"/>
              </a:ext>
            </a:extLst>
          </p:cNvPr>
          <p:cNvSpPr>
            <a:spLocks noGrp="1"/>
          </p:cNvSpPr>
          <p:nvPr>
            <p:ph sz="quarter" idx="13"/>
          </p:nvPr>
        </p:nvSpPr>
        <p:spPr>
          <a:xfrm>
            <a:off x="685800" y="2063396"/>
            <a:ext cx="10178143" cy="494747"/>
          </a:xfrm>
        </p:spPr>
        <p:txBody>
          <a:bodyPr/>
          <a:lstStyle/>
          <a:p>
            <a:r>
              <a:rPr kumimoji="1" lang="zh-CN" altLang="en-US" dirty="0"/>
              <a:t>计算预测分布</a:t>
            </a:r>
          </a:p>
        </p:txBody>
      </p:sp>
      <p:pic>
        <p:nvPicPr>
          <p:cNvPr id="3" name="图片 2"/>
          <p:cNvPicPr>
            <a:picLocks noChangeAspect="1"/>
          </p:cNvPicPr>
          <p:nvPr/>
        </p:nvPicPr>
        <p:blipFill>
          <a:blip r:embed="rId3">
            <a:clrChange>
              <a:clrFrom>
                <a:srgbClr val="FFFFFF"/>
              </a:clrFrom>
              <a:clrTo>
                <a:srgbClr val="FFFFFF">
                  <a:alpha val="0"/>
                </a:srgbClr>
              </a:clrTo>
            </a:clrChange>
          </a:blip>
          <a:stretch>
            <a:fillRect/>
          </a:stretch>
        </p:blipFill>
        <p:spPr>
          <a:xfrm>
            <a:off x="2175452" y="2154859"/>
            <a:ext cx="5162550" cy="1114425"/>
          </a:xfrm>
          <a:prstGeom prst="rect">
            <a:avLst/>
          </a:prstGeom>
        </p:spPr>
      </p:pic>
      <p:pic>
        <p:nvPicPr>
          <p:cNvPr id="5" name="图片 4"/>
          <p:cNvPicPr>
            <a:picLocks noChangeAspect="1"/>
          </p:cNvPicPr>
          <p:nvPr/>
        </p:nvPicPr>
        <p:blipFill>
          <a:blip r:embed="rId4">
            <a:clrChange>
              <a:clrFrom>
                <a:srgbClr val="FFFFFF"/>
              </a:clrFrom>
              <a:clrTo>
                <a:srgbClr val="FFFFFF">
                  <a:alpha val="0"/>
                </a:srgbClr>
              </a:clrTo>
            </a:clrChange>
          </a:blip>
          <a:stretch>
            <a:fillRect/>
          </a:stretch>
        </p:blipFill>
        <p:spPr>
          <a:xfrm>
            <a:off x="6804470" y="2359646"/>
            <a:ext cx="2990850" cy="704850"/>
          </a:xfrm>
          <a:prstGeom prst="rect">
            <a:avLst/>
          </a:prstGeom>
        </p:spPr>
      </p:pic>
      <mc:AlternateContent xmlns:mc="http://schemas.openxmlformats.org/markup-compatibility/2006" xmlns:a14="http://schemas.microsoft.com/office/drawing/2010/main">
        <mc:Choice Requires="a14">
          <p:sp>
            <p:nvSpPr>
              <p:cNvPr id="4" name="矩形 3"/>
              <p:cNvSpPr/>
              <p:nvPr/>
            </p:nvSpPr>
            <p:spPr>
              <a:xfrm>
                <a:off x="887767" y="3768238"/>
                <a:ext cx="10367466" cy="1200329"/>
              </a:xfrm>
              <a:prstGeom prst="rect">
                <a:avLst/>
              </a:prstGeom>
            </p:spPr>
            <p:txBody>
              <a:bodyPr wrap="square">
                <a:spAutoFit/>
              </a:bodyPr>
              <a:lstStyle/>
              <a:p>
                <a:r>
                  <a:rPr lang="zh-CN" altLang="en-US" smtClean="0"/>
                  <a:t>注意，对应于 </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1</m:t>
                            </m:r>
                          </m:sub>
                        </m:sSub>
                      </m:e>
                      <m:e>
                        <m:r>
                          <a:rPr lang="zh-CN" altLang="en-US" b="0" i="1" smtClean="0">
                            <a:latin typeface="Cambria Math" panose="02040503050406030204" pitchFamily="18" charset="0"/>
                          </a:rPr>
                          <m:t>𝜑</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altLang="zh-CN" b="0" i="1" smtClean="0">
                        <a:latin typeface="Cambria Math" panose="02040503050406030204" pitchFamily="18" charset="0"/>
                      </a:rPr>
                      <m:t>=0.5</m:t>
                    </m:r>
                  </m:oMath>
                </a14:m>
                <a:r>
                  <a:rPr lang="zh-CN" altLang="en-US" smtClean="0"/>
                  <a:t>的决策边界由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𝑎</m:t>
                        </m:r>
                      </m:sub>
                    </m:sSub>
                    <m:r>
                      <a:rPr lang="en-US" altLang="zh-CN" b="0" i="1" smtClean="0">
                        <a:latin typeface="Cambria Math" panose="02040503050406030204" pitchFamily="18" charset="0"/>
                      </a:rPr>
                      <m:t>=0</m:t>
                    </m:r>
                  </m:oMath>
                </a14:m>
                <a:r>
                  <a:rPr lang="zh-CN" altLang="en-US"/>
                  <a:t>给出，这与使⽤ w 的 MAP 值得到的</a:t>
                </a:r>
                <a:r>
                  <a:rPr lang="zh-CN" altLang="en-US" smtClean="0"/>
                  <a:t>结果相同</a:t>
                </a:r>
                <a:r>
                  <a:rPr lang="zh-CN" altLang="en-US"/>
                  <a:t>。因此，如果决策准则是基于最⼩分类错误率的，且先验概率相同，那么对 w 的积分</a:t>
                </a:r>
                <a:r>
                  <a:rPr lang="zh-CN" altLang="en-US" smtClean="0"/>
                  <a:t>没有效果</a:t>
                </a:r>
                <a:r>
                  <a:rPr lang="zh-CN" altLang="en-US"/>
                  <a:t>。然⽽，对于更复杂的决策准则，这个积分就起着重要的作⽤了。在后验概率分布的⾼</a:t>
                </a:r>
                <a:r>
                  <a:rPr lang="zh-CN" altLang="en-US" smtClean="0"/>
                  <a:t>斯近似</a:t>
                </a:r>
                <a:r>
                  <a:rPr lang="zh-CN" altLang="en-US"/>
                  <a:t>下，对 logistic sigmoid 模型的积分会在图10.13中在变量推断的问题下进⾏</a:t>
                </a:r>
                <a:r>
                  <a:rPr lang="zh-CN" altLang="en-US" smtClean="0"/>
                  <a:t>说明。</a:t>
                </a:r>
                <a:endParaRPr lang="zh-CN" altLang="en-US"/>
              </a:p>
            </p:txBody>
          </p:sp>
        </mc:Choice>
        <mc:Fallback xmlns="">
          <p:sp>
            <p:nvSpPr>
              <p:cNvPr id="4" name="矩形 3"/>
              <p:cNvSpPr>
                <a:spLocks noRot="1" noChangeAspect="1" noMove="1" noResize="1" noEditPoints="1" noAdjustHandles="1" noChangeArrowheads="1" noChangeShapeType="1" noTextEdit="1"/>
              </p:cNvSpPr>
              <p:nvPr/>
            </p:nvSpPr>
            <p:spPr>
              <a:xfrm>
                <a:off x="887767" y="3768238"/>
                <a:ext cx="10367466" cy="1200329"/>
              </a:xfrm>
              <a:prstGeom prst="rect">
                <a:avLst/>
              </a:prstGeom>
              <a:blipFill>
                <a:blip r:embed="rId5"/>
                <a:stretch>
                  <a:fillRect l="-529" t="-3553" r="-2706" b="-76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687847" y="3057097"/>
                <a:ext cx="6096000" cy="374270"/>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𝑎</m:t>
                          </m:r>
                        </m:sub>
                      </m:sSub>
                      <m:r>
                        <a:rPr lang="en-US" altLang="zh-CN" i="1">
                          <a:latin typeface="Cambria Math" panose="02040503050406030204" pitchFamily="18" charset="0"/>
                        </a:rPr>
                        <m:t>=</m:t>
                      </m:r>
                      <m:sSup>
                        <m:sSupPr>
                          <m:ctrlPr>
                            <a:rPr lang="en-US" altLang="zh-CN" i="1">
                              <a:latin typeface="Cambria Math" panose="02040503050406030204" pitchFamily="18" charset="0"/>
                            </a:rPr>
                          </m:ctrlPr>
                        </m:sSupPr>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𝑀𝐴𝑃</m:t>
                              </m:r>
                            </m:sub>
                          </m:sSub>
                        </m:e>
                        <m:sup>
                          <m:r>
                            <a:rPr lang="en-US" altLang="zh-CN" i="1">
                              <a:latin typeface="Cambria Math" panose="02040503050406030204" pitchFamily="18" charset="0"/>
                            </a:rPr>
                            <m:t>𝑇</m:t>
                          </m:r>
                        </m:sup>
                      </m:sSup>
                      <m:r>
                        <m:rPr>
                          <m:sty m:val="p"/>
                        </m:rPr>
                        <a:rPr lang="el-GR" altLang="zh-CN" i="1">
                          <a:latin typeface="Cambria Math" panose="02040503050406030204" pitchFamily="18" charset="0"/>
                          <a:ea typeface="Cambria Math" panose="02040503050406030204" pitchFamily="18" charset="0"/>
                        </a:rPr>
                        <m:t>Φ</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           </m:t>
                          </m:r>
                          <m:r>
                            <a:rPr lang="zh-CN" altLang="en-US" i="1">
                              <a:latin typeface="Cambria Math" panose="02040503050406030204" pitchFamily="18" charset="0"/>
                            </a:rPr>
                            <m:t>𝜎</m:t>
                          </m:r>
                        </m:e>
                        <m:sup>
                          <m:r>
                            <a:rPr lang="en-US" altLang="zh-CN" i="1">
                              <a:latin typeface="Cambria Math" panose="02040503050406030204" pitchFamily="18" charset="0"/>
                            </a:rPr>
                            <m:t>2</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m:rPr>
                              <m:sty m:val="p"/>
                            </m:rPr>
                            <a:rPr lang="el-GR" altLang="zh-CN" i="1">
                              <a:latin typeface="Cambria Math" panose="02040503050406030204" pitchFamily="18" charset="0"/>
                              <a:ea typeface="Cambria Math" panose="02040503050406030204" pitchFamily="18" charset="0"/>
                            </a:rPr>
                            <m:t>Φ</m:t>
                          </m:r>
                        </m:e>
                        <m:sup>
                          <m:r>
                            <m:rPr>
                              <m:sty m:val="p"/>
                            </m:rPr>
                            <a:rPr lang="el-GR" altLang="zh-CN" i="1">
                              <a:latin typeface="Cambria Math" panose="02040503050406030204" pitchFamily="18" charset="0"/>
                              <a:ea typeface="Cambria Math" panose="02040503050406030204" pitchFamily="18" charset="0"/>
                            </a:rPr>
                            <m:t>Τ</m:t>
                          </m:r>
                        </m:sup>
                      </m:sSup>
                      <m:sSub>
                        <m:sSubPr>
                          <m:ctrlPr>
                            <a:rPr lang="el-GR"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𝑆</m:t>
                          </m:r>
                        </m:e>
                        <m:sub>
                          <m:r>
                            <a:rPr lang="en-US" altLang="zh-CN" i="1">
                              <a:latin typeface="Cambria Math" panose="02040503050406030204" pitchFamily="18" charset="0"/>
                              <a:ea typeface="Cambria Math" panose="02040503050406030204" pitchFamily="18" charset="0"/>
                            </a:rPr>
                            <m:t>𝑁</m:t>
                          </m:r>
                        </m:sub>
                      </m:sSub>
                      <m:r>
                        <m:rPr>
                          <m:nor/>
                        </m:rPr>
                        <a:rPr lang="el-GR" altLang="zh-CN">
                          <a:ea typeface="Cambria Math" panose="02040503050406030204" pitchFamily="18" charset="0"/>
                        </a:rPr>
                        <m:t> </m:t>
                      </m:r>
                      <m:r>
                        <m:rPr>
                          <m:sty m:val="p"/>
                        </m:rPr>
                        <a:rPr lang="el-GR" altLang="zh-CN" i="1">
                          <a:latin typeface="Cambria Math" panose="02040503050406030204" pitchFamily="18" charset="0"/>
                          <a:ea typeface="Cambria Math" panose="02040503050406030204" pitchFamily="18" charset="0"/>
                        </a:rPr>
                        <m:t>Φ</m:t>
                      </m:r>
                    </m:oMath>
                  </m:oMathPara>
                </a14:m>
                <a:endParaRPr lang="zh-CN" altLang="en-US"/>
              </a:p>
            </p:txBody>
          </p:sp>
        </mc:Choice>
        <mc:Fallback xmlns="">
          <p:sp>
            <p:nvSpPr>
              <p:cNvPr id="7" name="矩形 6"/>
              <p:cNvSpPr>
                <a:spLocks noRot="1" noChangeAspect="1" noMove="1" noResize="1" noEditPoints="1" noAdjustHandles="1" noChangeArrowheads="1" noChangeShapeType="1" noTextEdit="1"/>
              </p:cNvSpPr>
              <p:nvPr/>
            </p:nvSpPr>
            <p:spPr>
              <a:xfrm>
                <a:off x="2687847" y="3057097"/>
                <a:ext cx="6096000" cy="374270"/>
              </a:xfrm>
              <a:prstGeom prst="rect">
                <a:avLst/>
              </a:prstGeom>
              <a:blipFill>
                <a:blip r:embed="rId6"/>
                <a:stretch>
                  <a:fillRect/>
                </a:stretch>
              </a:blipFill>
            </p:spPr>
            <p:txBody>
              <a:bodyPr/>
              <a:lstStyle/>
              <a:p>
                <a:r>
                  <a:rPr lang="zh-CN" altLang="en-US">
                    <a:noFill/>
                  </a:rPr>
                  <a:t> </a:t>
                </a:r>
              </a:p>
            </p:txBody>
          </p:sp>
        </mc:Fallback>
      </mc:AlternateContent>
      <p:sp>
        <p:nvSpPr>
          <p:cNvPr id="8" name="动作按钮: 前进或下一项 7">
            <a:hlinkClick r:id="rId7" action="ppaction://hlinksldjump" highlightClick="1"/>
          </p:cNvPr>
          <p:cNvSpPr/>
          <p:nvPr/>
        </p:nvSpPr>
        <p:spPr>
          <a:xfrm>
            <a:off x="6676008" y="4092606"/>
            <a:ext cx="204186" cy="257452"/>
          </a:xfrm>
          <a:prstGeom prst="actionButtonForwardNex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动作按钮: 前进或下一项 8">
            <a:hlinkClick r:id="rId8" action="ppaction://hlinksldjump" highlightClick="1"/>
          </p:cNvPr>
          <p:cNvSpPr/>
          <p:nvPr/>
        </p:nvSpPr>
        <p:spPr>
          <a:xfrm>
            <a:off x="9420687" y="4110950"/>
            <a:ext cx="204186" cy="257452"/>
          </a:xfrm>
          <a:prstGeom prst="actionButtonForwardNex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7418077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2339F-BC27-F24E-8D58-CDA6CE0FEF5C}"/>
              </a:ext>
            </a:extLst>
          </p:cNvPr>
          <p:cNvSpPr>
            <a:spLocks noGrp="1"/>
          </p:cNvSpPr>
          <p:nvPr>
            <p:ph type="title"/>
          </p:nvPr>
        </p:nvSpPr>
        <p:spPr/>
        <p:txBody>
          <a:bodyPr/>
          <a:lstStyle/>
          <a:p>
            <a:r>
              <a:rPr kumimoji="1" lang="en-US" altLang="zh-CN" dirty="0"/>
              <a:t>VERSUS</a:t>
            </a:r>
            <a:endParaRPr kumimoji="1" lang="zh-CN" altLang="en-US" dirty="0"/>
          </a:p>
        </p:txBody>
      </p:sp>
      <p:sp>
        <p:nvSpPr>
          <p:cNvPr id="3" name="内容占位符 2">
            <a:extLst>
              <a:ext uri="{FF2B5EF4-FFF2-40B4-BE49-F238E27FC236}">
                <a16:creationId xmlns:a16="http://schemas.microsoft.com/office/drawing/2014/main" id="{0745DE56-BB3D-D94F-89AD-69DB349FFAC5}"/>
              </a:ext>
            </a:extLst>
          </p:cNvPr>
          <p:cNvSpPr>
            <a:spLocks noGrp="1"/>
          </p:cNvSpPr>
          <p:nvPr>
            <p:ph sz="quarter" idx="13"/>
          </p:nvPr>
        </p:nvSpPr>
        <p:spPr>
          <a:xfrm>
            <a:off x="685801" y="2285338"/>
            <a:ext cx="10394707" cy="3311189"/>
          </a:xfrm>
        </p:spPr>
        <p:txBody>
          <a:bodyPr/>
          <a:lstStyle/>
          <a:p>
            <a:r>
              <a:rPr kumimoji="1" lang="zh-CN" altLang="en-US" b="1" smtClean="0"/>
              <a:t>概率</a:t>
            </a:r>
            <a:r>
              <a:rPr kumimoji="1" lang="zh-CN" altLang="en-US" b="1" dirty="0"/>
              <a:t>判别式</a:t>
            </a:r>
            <a:r>
              <a:rPr kumimoji="1" lang="zh-CN" altLang="en-US" dirty="0"/>
              <a:t>相对于</a:t>
            </a:r>
            <a:r>
              <a:rPr kumimoji="1" lang="zh-CN" altLang="en-US" b="1" dirty="0"/>
              <a:t>构造判别函数</a:t>
            </a:r>
            <a:r>
              <a:rPr kumimoji="1" lang="zh-CN" altLang="en-US" dirty="0"/>
              <a:t>，能够解决线性不可分的数据集的</a:t>
            </a:r>
            <a:r>
              <a:rPr kumimoji="1" lang="zh-CN" altLang="en-US"/>
              <a:t>分类</a:t>
            </a:r>
            <a:r>
              <a:rPr kumimoji="1" lang="zh-CN" altLang="en-US" smtClean="0"/>
              <a:t>问题（通过引入固定基函数）。</a:t>
            </a:r>
            <a:endParaRPr kumimoji="1" lang="en-US" altLang="zh-CN" smtClean="0"/>
          </a:p>
          <a:p>
            <a:r>
              <a:rPr kumimoji="1" lang="zh-CN" altLang="en-US"/>
              <a:t>概率判别式相对于</a:t>
            </a:r>
            <a:r>
              <a:rPr kumimoji="1" lang="zh-CN" altLang="en-US" b="1"/>
              <a:t>概率生成式</a:t>
            </a:r>
            <a:r>
              <a:rPr kumimoji="1" lang="zh-CN" altLang="en-US"/>
              <a:t>，超参数更少，预测表现会提升，尤其是类条件概率的假设分布与真实分布差别较大的</a:t>
            </a:r>
            <a:r>
              <a:rPr kumimoji="1" lang="zh-CN" altLang="en-US" smtClean="0"/>
              <a:t>时候</a:t>
            </a:r>
            <a:endParaRPr kumimoji="1" lang="en-US" altLang="zh-CN" smtClean="0"/>
          </a:p>
          <a:p>
            <a:pPr marL="0" indent="0">
              <a:buNone/>
            </a:pPr>
            <a:endParaRPr kumimoji="1" lang="en-US" altLang="zh-CN" smtClean="0"/>
          </a:p>
        </p:txBody>
      </p:sp>
    </p:spTree>
    <p:extLst>
      <p:ext uri="{BB962C8B-B14F-4D97-AF65-F5344CB8AC3E}">
        <p14:creationId xmlns:p14="http://schemas.microsoft.com/office/powerpoint/2010/main" val="13263012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超参数</a:t>
            </a:r>
          </a:p>
        </p:txBody>
      </p:sp>
      <p:sp>
        <p:nvSpPr>
          <p:cNvPr id="3" name="内容占位符 2"/>
          <p:cNvSpPr>
            <a:spLocks noGrp="1"/>
          </p:cNvSpPr>
          <p:nvPr>
            <p:ph sz="quarter" idx="13"/>
          </p:nvPr>
        </p:nvSpPr>
        <p:spPr>
          <a:xfrm>
            <a:off x="685800" y="2063397"/>
            <a:ext cx="10473431" cy="582150"/>
          </a:xfrm>
        </p:spPr>
        <p:txBody>
          <a:bodyPr/>
          <a:lstStyle/>
          <a:p>
            <a:r>
              <a:rPr lang="zh-CN" altLang="en-US" smtClean="0"/>
              <a:t>对于一个</a:t>
            </a:r>
            <a:r>
              <a:rPr lang="en-US" altLang="zh-CN" smtClean="0"/>
              <a:t>M</a:t>
            </a:r>
            <a:r>
              <a:rPr lang="zh-CN" altLang="en-US" smtClean="0"/>
              <a:t>维的特征空间</a:t>
            </a:r>
            <a:r>
              <a:rPr lang="en-US" altLang="zh-CN" smtClean="0"/>
              <a:t>x</a:t>
            </a:r>
            <a:r>
              <a:rPr lang="zh-CN" altLang="en-US" smtClean="0"/>
              <a:t>，二分类（概率生成式）</a:t>
            </a:r>
            <a:endParaRPr lang="zh-CN" altLang="en-US"/>
          </a:p>
        </p:txBody>
      </p:sp>
      <p:pic>
        <p:nvPicPr>
          <p:cNvPr id="4" name="图片 3"/>
          <p:cNvPicPr>
            <a:picLocks noChangeAspect="1"/>
          </p:cNvPicPr>
          <p:nvPr/>
        </p:nvPicPr>
        <p:blipFill>
          <a:blip r:embed="rId2">
            <a:clrChange>
              <a:clrFrom>
                <a:srgbClr val="FFFFFF"/>
              </a:clrFrom>
              <a:clrTo>
                <a:srgbClr val="FFFFFF">
                  <a:alpha val="0"/>
                </a:srgbClr>
              </a:clrTo>
            </a:clrChange>
          </a:blip>
          <a:stretch>
            <a:fillRect/>
          </a:stretch>
        </p:blipFill>
        <p:spPr>
          <a:xfrm>
            <a:off x="2105117" y="2744570"/>
            <a:ext cx="6303146" cy="871712"/>
          </a:xfrm>
          <a:prstGeom prst="rect">
            <a:avLst/>
          </a:prstGeom>
        </p:spPr>
      </p:pic>
      <mc:AlternateContent xmlns:mc="http://schemas.openxmlformats.org/markup-compatibility/2006" xmlns:a14="http://schemas.microsoft.com/office/drawing/2010/main">
        <mc:Choice Requires="a14">
          <p:sp>
            <p:nvSpPr>
              <p:cNvPr id="5" name="文本框 4"/>
              <p:cNvSpPr txBox="1"/>
              <p:nvPr/>
            </p:nvSpPr>
            <p:spPr>
              <a:xfrm>
                <a:off x="2214980" y="3715305"/>
                <a:ext cx="103874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oMath>
                  </m:oMathPara>
                </a14:m>
                <a:endParaRPr lang="zh-CN" altLang="en-US"/>
              </a:p>
            </p:txBody>
          </p:sp>
        </mc:Choice>
        <mc:Fallback xmlns="">
          <p:sp>
            <p:nvSpPr>
              <p:cNvPr id="5" name="文本框 4"/>
              <p:cNvSpPr txBox="1">
                <a:spLocks noRot="1" noChangeAspect="1" noMove="1" noResize="1" noEditPoints="1" noAdjustHandles="1" noChangeArrowheads="1" noChangeShapeType="1" noTextEdit="1"/>
              </p:cNvSpPr>
              <p:nvPr/>
            </p:nvSpPr>
            <p:spPr>
              <a:xfrm>
                <a:off x="2214980" y="3715305"/>
                <a:ext cx="1038746" cy="276999"/>
              </a:xfrm>
              <a:prstGeom prst="rect">
                <a:avLst/>
              </a:prstGeom>
              <a:blipFill>
                <a:blip r:embed="rId3"/>
                <a:stretch>
                  <a:fillRect l="-5263" r="-5263" b="-28261"/>
                </a:stretch>
              </a:blipFill>
            </p:spPr>
            <p:txBody>
              <a:bodyPr/>
              <a:lstStyle/>
              <a:p>
                <a:r>
                  <a:rPr lang="zh-CN" altLang="en-US">
                    <a:noFill/>
                  </a:rPr>
                  <a:t> </a:t>
                </a:r>
              </a:p>
            </p:txBody>
          </p:sp>
        </mc:Fallback>
      </mc:AlternateContent>
      <p:pic>
        <p:nvPicPr>
          <p:cNvPr id="7" name="图片 6"/>
          <p:cNvPicPr>
            <a:picLocks noChangeAspect="1"/>
          </p:cNvPicPr>
          <p:nvPr/>
        </p:nvPicPr>
        <p:blipFill>
          <a:blip r:embed="rId4">
            <a:clrChange>
              <a:clrFrom>
                <a:srgbClr val="FFFFFF"/>
              </a:clrFrom>
              <a:clrTo>
                <a:srgbClr val="FFFFFF">
                  <a:alpha val="0"/>
                </a:srgbClr>
              </a:clrTo>
            </a:clrChange>
          </a:blip>
          <a:stretch>
            <a:fillRect/>
          </a:stretch>
        </p:blipFill>
        <p:spPr>
          <a:xfrm>
            <a:off x="2749093" y="4569825"/>
            <a:ext cx="5163895" cy="763433"/>
          </a:xfrm>
          <a:prstGeom prst="rect">
            <a:avLst/>
          </a:prstGeom>
        </p:spPr>
      </p:pic>
      <p:sp>
        <p:nvSpPr>
          <p:cNvPr id="8" name="下箭头 7"/>
          <p:cNvSpPr/>
          <p:nvPr/>
        </p:nvSpPr>
        <p:spPr>
          <a:xfrm>
            <a:off x="4989250" y="3954553"/>
            <a:ext cx="683580" cy="4784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文本框 8"/>
              <p:cNvSpPr txBox="1"/>
              <p:nvPr/>
            </p:nvSpPr>
            <p:spPr>
              <a:xfrm>
                <a:off x="8549196" y="2512381"/>
                <a:ext cx="2059619" cy="1758174"/>
              </a:xfrm>
              <a:prstGeom prst="rect">
                <a:avLst/>
              </a:prstGeom>
              <a:noFill/>
            </p:spPr>
            <p:txBody>
              <a:bodyPr wrap="square" rtlCol="0">
                <a:spAutoFit/>
              </a:bodyPr>
              <a:lstStyle/>
              <a:p>
                <a:r>
                  <a:rPr lang="zh-CN" altLang="en-US" smtClean="0"/>
                  <a:t>均值 </a:t>
                </a:r>
                <a:r>
                  <a:rPr lang="en-US" altLang="zh-CN" smtClean="0"/>
                  <a:t>2M</a:t>
                </a:r>
                <a:r>
                  <a:rPr lang="zh-CN" altLang="en-US" smtClean="0"/>
                  <a:t>个参数</a:t>
                </a:r>
                <a:endParaRPr lang="en-US" altLang="zh-CN" smtClean="0"/>
              </a:p>
              <a:p>
                <a:endParaRPr lang="en-US" altLang="zh-CN" smtClean="0"/>
              </a:p>
              <a:p>
                <a:r>
                  <a:rPr lang="en-US" altLang="zh-CN" smtClean="0"/>
                  <a:t>+</a:t>
                </a:r>
                <a:r>
                  <a:rPr lang="zh-CN" altLang="en-US" smtClean="0"/>
                  <a:t>共享的协方差矩阵</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𝑀</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𝑀</m:t>
                    </m:r>
                  </m:oMath>
                </a14:m>
                <a:r>
                  <a:rPr lang="zh-CN" altLang="en-US" smtClean="0"/>
                  <a:t>个参数</a:t>
                </a:r>
                <a:endParaRPr lang="en-US" altLang="zh-CN" smtClean="0"/>
              </a:p>
              <a:p>
                <a:endParaRPr lang="en-US" altLang="zh-CN" smtClean="0"/>
              </a:p>
              <a:p>
                <a:r>
                  <a:rPr lang="en-US" altLang="zh-CN" smtClean="0"/>
                  <a:t>+</a:t>
                </a:r>
                <a:r>
                  <a:rPr lang="zh-CN" altLang="en-US" smtClean="0"/>
                  <a:t>先验概率</a:t>
                </a:r>
                <a:r>
                  <a:rPr lang="en-US" altLang="zh-CN" smtClean="0"/>
                  <a:t>1</a:t>
                </a:r>
                <a:r>
                  <a:rPr lang="zh-CN" altLang="en-US" smtClean="0"/>
                  <a:t>个参数</a:t>
                </a:r>
                <a:endParaRPr lang="zh-CN" altLang="en-US"/>
              </a:p>
            </p:txBody>
          </p:sp>
        </mc:Choice>
        <mc:Fallback xmlns="">
          <p:sp>
            <p:nvSpPr>
              <p:cNvPr id="9" name="文本框 8"/>
              <p:cNvSpPr txBox="1">
                <a:spLocks noRot="1" noChangeAspect="1" noMove="1" noResize="1" noEditPoints="1" noAdjustHandles="1" noChangeArrowheads="1" noChangeShapeType="1" noTextEdit="1"/>
              </p:cNvSpPr>
              <p:nvPr/>
            </p:nvSpPr>
            <p:spPr>
              <a:xfrm>
                <a:off x="8549196" y="2512381"/>
                <a:ext cx="2059619" cy="1758174"/>
              </a:xfrm>
              <a:prstGeom prst="rect">
                <a:avLst/>
              </a:prstGeom>
              <a:blipFill>
                <a:blip r:embed="rId5"/>
                <a:stretch>
                  <a:fillRect l="-2367" t="-2422" r="-296" b="-449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8655728" y="4745972"/>
                <a:ext cx="2188741" cy="411138"/>
              </a:xfrm>
              <a:prstGeom prst="rect">
                <a:avLst/>
              </a:prstGeom>
              <a:noFill/>
            </p:spPr>
            <p:txBody>
              <a:bodyPr wrap="none" lIns="0" tIns="0" rIns="0" bIns="0" rtlCol="0">
                <a:spAutoFit/>
              </a:bodyPr>
              <a:lstStyle/>
              <a:p>
                <a14:m>
                  <m:oMath xmlns:m="http://schemas.openxmlformats.org/officeDocument/2006/math">
                    <m:r>
                      <a:rPr lang="en-US" altLang="zh-CN" i="1" smtClean="0">
                        <a:latin typeface="Cambria Math" panose="02040503050406030204" pitchFamily="18" charset="0"/>
                      </a:rPr>
                      <m:t>=</m:t>
                    </m:r>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𝑀</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𝑀</m:t>
                            </m:r>
                            <m:r>
                              <a:rPr lang="en-US" altLang="zh-CN" b="0" i="1" smtClean="0">
                                <a:latin typeface="Cambria Math" panose="02040503050406030204" pitchFamily="18" charset="0"/>
                              </a:rPr>
                              <m:t>+1</m:t>
                            </m:r>
                          </m:e>
                        </m:d>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+1)</m:t>
                    </m:r>
                  </m:oMath>
                </a14:m>
                <a:r>
                  <a:rPr lang="zh-CN" altLang="en-US" smtClean="0"/>
                  <a:t>个参数</a:t>
                </a:r>
                <a:endParaRPr lang="zh-CN" altLang="en-US"/>
              </a:p>
            </p:txBody>
          </p:sp>
        </mc:Choice>
        <mc:Fallback xmlns="">
          <p:sp>
            <p:nvSpPr>
              <p:cNvPr id="10" name="文本框 9"/>
              <p:cNvSpPr txBox="1">
                <a:spLocks noRot="1" noChangeAspect="1" noMove="1" noResize="1" noEditPoints="1" noAdjustHandles="1" noChangeArrowheads="1" noChangeShapeType="1" noTextEdit="1"/>
              </p:cNvSpPr>
              <p:nvPr/>
            </p:nvSpPr>
            <p:spPr>
              <a:xfrm>
                <a:off x="8655728" y="4745972"/>
                <a:ext cx="2188741" cy="411138"/>
              </a:xfrm>
              <a:prstGeom prst="rect">
                <a:avLst/>
              </a:prstGeom>
              <a:blipFill>
                <a:blip r:embed="rId6"/>
                <a:stretch>
                  <a:fillRect l="-2507" t="-5970" r="-5850" b="-149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4580848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超参数</a:t>
            </a:r>
          </a:p>
        </p:txBody>
      </p:sp>
      <p:sp>
        <p:nvSpPr>
          <p:cNvPr id="3" name="内容占位符 2"/>
          <p:cNvSpPr>
            <a:spLocks noGrp="1"/>
          </p:cNvSpPr>
          <p:nvPr>
            <p:ph sz="quarter" idx="13"/>
          </p:nvPr>
        </p:nvSpPr>
        <p:spPr>
          <a:xfrm>
            <a:off x="685800" y="2063397"/>
            <a:ext cx="10473431" cy="582150"/>
          </a:xfrm>
        </p:spPr>
        <p:txBody>
          <a:bodyPr/>
          <a:lstStyle/>
          <a:p>
            <a:r>
              <a:rPr lang="zh-CN" altLang="en-US" smtClean="0"/>
              <a:t>对于一个</a:t>
            </a:r>
            <a:r>
              <a:rPr lang="en-US" altLang="zh-CN" smtClean="0"/>
              <a:t>M</a:t>
            </a:r>
            <a:r>
              <a:rPr lang="zh-CN" altLang="en-US" smtClean="0"/>
              <a:t>维的特征空间</a:t>
            </a:r>
            <a:r>
              <a:rPr lang="en-US" altLang="zh-CN" smtClean="0"/>
              <a:t>x</a:t>
            </a:r>
            <a:r>
              <a:rPr lang="zh-CN" altLang="en-US" smtClean="0"/>
              <a:t>，二分类（概率判别式）</a:t>
            </a:r>
            <a:endParaRPr lang="zh-CN" altLang="en-US"/>
          </a:p>
        </p:txBody>
      </p:sp>
      <p:pic>
        <p:nvPicPr>
          <p:cNvPr id="4" name="图片 3">
            <a:extLst>
              <a:ext uri="{FF2B5EF4-FFF2-40B4-BE49-F238E27FC236}">
                <a16:creationId xmlns:a16="http://schemas.microsoft.com/office/drawing/2014/main" id="{4DF3A85D-9CD6-F243-B904-70B87BB30CB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998000" y="3431948"/>
            <a:ext cx="4587546" cy="637475"/>
          </a:xfrm>
          <a:prstGeom prst="rect">
            <a:avLst/>
          </a:prstGeom>
        </p:spPr>
      </p:pic>
      <p:sp>
        <p:nvSpPr>
          <p:cNvPr id="5" name="文本框 4"/>
          <p:cNvSpPr txBox="1"/>
          <p:nvPr/>
        </p:nvSpPr>
        <p:spPr>
          <a:xfrm>
            <a:off x="4776187" y="4486492"/>
            <a:ext cx="3311371" cy="369332"/>
          </a:xfrm>
          <a:prstGeom prst="rect">
            <a:avLst/>
          </a:prstGeom>
          <a:noFill/>
        </p:spPr>
        <p:txBody>
          <a:bodyPr wrap="square" rtlCol="0">
            <a:spAutoFit/>
          </a:bodyPr>
          <a:lstStyle/>
          <a:p>
            <a:r>
              <a:rPr lang="en-US" altLang="zh-CN" smtClean="0"/>
              <a:t>M</a:t>
            </a:r>
            <a:r>
              <a:rPr lang="zh-CN" altLang="en-US" smtClean="0"/>
              <a:t>个参数</a:t>
            </a:r>
            <a:endParaRPr lang="zh-CN" altLang="en-US"/>
          </a:p>
        </p:txBody>
      </p:sp>
    </p:spTree>
    <p:extLst>
      <p:ext uri="{BB962C8B-B14F-4D97-AF65-F5344CB8AC3E}">
        <p14:creationId xmlns:p14="http://schemas.microsoft.com/office/powerpoint/2010/main" val="87125856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超参数</a:t>
            </a:r>
          </a:p>
        </p:txBody>
      </p:sp>
      <p:sp>
        <p:nvSpPr>
          <p:cNvPr id="3" name="内容占位符 2"/>
          <p:cNvSpPr>
            <a:spLocks noGrp="1"/>
          </p:cNvSpPr>
          <p:nvPr>
            <p:ph sz="quarter" idx="13"/>
          </p:nvPr>
        </p:nvSpPr>
        <p:spPr>
          <a:xfrm>
            <a:off x="685800" y="2063397"/>
            <a:ext cx="10473431" cy="582150"/>
          </a:xfrm>
        </p:spPr>
        <p:txBody>
          <a:bodyPr/>
          <a:lstStyle/>
          <a:p>
            <a:r>
              <a:rPr lang="zh-CN" altLang="en-US" smtClean="0"/>
              <a:t>对于一个</a:t>
            </a:r>
            <a:r>
              <a:rPr lang="en-US" altLang="zh-CN" smtClean="0"/>
              <a:t>M</a:t>
            </a:r>
            <a:r>
              <a:rPr lang="zh-CN" altLang="en-US" smtClean="0"/>
              <a:t>维的特征空间</a:t>
            </a:r>
            <a:r>
              <a:rPr lang="en-US" altLang="zh-CN" smtClean="0"/>
              <a:t>x</a:t>
            </a:r>
            <a:endParaRPr lang="zh-CN" altLang="en-US"/>
          </a:p>
        </p:txBody>
      </p:sp>
      <p:sp>
        <p:nvSpPr>
          <p:cNvPr id="4" name="矩形 3"/>
          <p:cNvSpPr/>
          <p:nvPr/>
        </p:nvSpPr>
        <p:spPr>
          <a:xfrm>
            <a:off x="1152444" y="3308230"/>
            <a:ext cx="9616170" cy="1200329"/>
          </a:xfrm>
          <a:prstGeom prst="rect">
            <a:avLst/>
          </a:prstGeom>
        </p:spPr>
        <p:txBody>
          <a:bodyPr wrap="square">
            <a:spAutoFit/>
          </a:bodyPr>
          <a:lstStyle/>
          <a:p>
            <a:r>
              <a:rPr lang="zh-CN" altLang="en-US" b="1" smtClean="0">
                <a:latin typeface="+mn-ea"/>
              </a:rPr>
              <a:t>概率生成式</a:t>
            </a:r>
            <a:r>
              <a:rPr lang="zh-CN" altLang="en-US" smtClean="0">
                <a:latin typeface="+mn-ea"/>
              </a:rPr>
              <a:t>模型随着 </a:t>
            </a:r>
            <a:r>
              <a:rPr lang="zh-CN" altLang="en-US">
                <a:latin typeface="+mn-ea"/>
              </a:rPr>
              <a:t>M 的</a:t>
            </a:r>
            <a:r>
              <a:rPr lang="zh-CN" altLang="en-US" smtClean="0">
                <a:latin typeface="+mn-ea"/>
              </a:rPr>
              <a:t>增长以⼆次</a:t>
            </a:r>
            <a:r>
              <a:rPr lang="zh-CN" altLang="en-US">
                <a:latin typeface="+mn-ea"/>
              </a:rPr>
              <a:t>的⽅式增长。这和 logistic 回归⽅</a:t>
            </a:r>
            <a:r>
              <a:rPr lang="zh-CN" altLang="en-US" smtClean="0">
                <a:latin typeface="+mn-ea"/>
              </a:rPr>
              <a:t>法（</a:t>
            </a:r>
            <a:r>
              <a:rPr lang="zh-CN" altLang="en-US" b="1" smtClean="0">
                <a:latin typeface="+mn-ea"/>
              </a:rPr>
              <a:t>概率判别式</a:t>
            </a:r>
            <a:r>
              <a:rPr lang="zh-CN" altLang="en-US" smtClean="0">
                <a:latin typeface="+mn-ea"/>
              </a:rPr>
              <a:t>）中</a:t>
            </a:r>
            <a:r>
              <a:rPr lang="zh-CN" altLang="en-US">
                <a:latin typeface="+mn-ea"/>
              </a:rPr>
              <a:t>对于参数数量 M 的线性依赖不同</a:t>
            </a:r>
            <a:r>
              <a:rPr lang="zh-CN" altLang="en-US" smtClean="0">
                <a:latin typeface="+mn-ea"/>
              </a:rPr>
              <a:t>。</a:t>
            </a:r>
            <a:endParaRPr lang="en-US" altLang="zh-CN" smtClean="0">
              <a:latin typeface="+mn-ea"/>
            </a:endParaRPr>
          </a:p>
          <a:p>
            <a:endParaRPr lang="en-US" altLang="zh-CN">
              <a:latin typeface="+mn-ea"/>
            </a:endParaRPr>
          </a:p>
          <a:p>
            <a:r>
              <a:rPr lang="zh-CN" altLang="en-US" smtClean="0">
                <a:latin typeface="+mn-ea"/>
              </a:rPr>
              <a:t>对于</a:t>
            </a:r>
            <a:r>
              <a:rPr lang="zh-CN" altLang="en-US">
                <a:latin typeface="+mn-ea"/>
              </a:rPr>
              <a:t>⼤的 M 值，</a:t>
            </a:r>
            <a:r>
              <a:rPr lang="zh-CN" altLang="en-US" smtClean="0">
                <a:latin typeface="+mn-ea"/>
              </a:rPr>
              <a:t>直接使</a:t>
            </a:r>
            <a:r>
              <a:rPr lang="zh-CN" altLang="en-US">
                <a:latin typeface="+mn-ea"/>
              </a:rPr>
              <a:t>⽤ logistic 回归模型有着很明显的优势。</a:t>
            </a:r>
          </a:p>
        </p:txBody>
      </p:sp>
    </p:spTree>
    <p:extLst>
      <p:ext uri="{BB962C8B-B14F-4D97-AF65-F5344CB8AC3E}">
        <p14:creationId xmlns:p14="http://schemas.microsoft.com/office/powerpoint/2010/main" val="344039858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a:xfrm>
            <a:off x="4476566" y="1184507"/>
            <a:ext cx="3353540" cy="3311189"/>
          </a:xfrm>
        </p:spPr>
        <p:txBody>
          <a:bodyPr>
            <a:normAutofit/>
          </a:bodyPr>
          <a:lstStyle/>
          <a:p>
            <a:pPr marL="0" indent="0">
              <a:buNone/>
            </a:pPr>
            <a:r>
              <a:rPr lang="en-US" altLang="zh-CN" sz="16600" smtClean="0"/>
              <a:t>QA</a:t>
            </a:r>
            <a:endParaRPr lang="zh-CN" altLang="en-US" sz="16600"/>
          </a:p>
        </p:txBody>
      </p:sp>
    </p:spTree>
    <p:extLst>
      <p:ext uri="{BB962C8B-B14F-4D97-AF65-F5344CB8AC3E}">
        <p14:creationId xmlns:p14="http://schemas.microsoft.com/office/powerpoint/2010/main" val="33163607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mj-ea"/>
              </a:rPr>
              <a:t>多分类</a:t>
            </a:r>
          </a:p>
        </p:txBody>
      </p:sp>
      <mc:AlternateContent xmlns:mc="http://schemas.openxmlformats.org/markup-compatibility/2006" xmlns:a14="http://schemas.microsoft.com/office/drawing/2010/main">
        <mc:Choice Requires="a14">
          <p:sp>
            <p:nvSpPr>
              <p:cNvPr id="3" name="内容占位符 2"/>
              <p:cNvSpPr>
                <a:spLocks noGrp="1"/>
              </p:cNvSpPr>
              <p:nvPr>
                <p:ph sz="quarter" idx="13"/>
              </p:nvPr>
            </p:nvSpPr>
            <p:spPr>
              <a:xfrm>
                <a:off x="687976" y="2615846"/>
                <a:ext cx="10394707" cy="3311189"/>
              </a:xfrm>
            </p:spPr>
            <p:txBody>
              <a:bodyPr/>
              <a:lstStyle/>
              <a:p>
                <a:r>
                  <a:rPr lang="zh-CN" altLang="en-US"/>
                  <a:t>构造</a:t>
                </a:r>
                <a:r>
                  <a:rPr lang="en-US" altLang="zh-CN">
                    <a:latin typeface="+mn-ea"/>
                  </a:rPr>
                  <a:t>K</a:t>
                </a:r>
                <a:r>
                  <a:rPr lang="zh-CN" altLang="en-US"/>
                  <a:t>类判别函数</a:t>
                </a:r>
                <a:endParaRPr lang="en-US" altLang="zh-CN"/>
              </a:p>
              <a:p>
                <a:pPr marL="0" indent="0">
                  <a:buNone/>
                </a:pPr>
                <a:r>
                  <a:rPr lang="zh-CN" altLang="en-US"/>
                  <a:t>引入</a:t>
                </a:r>
                <a:r>
                  <a:rPr lang="en-US" altLang="zh-CN">
                    <a:latin typeface="+mn-ea"/>
                  </a:rPr>
                  <a:t>k-1</a:t>
                </a:r>
                <a:r>
                  <a:rPr lang="zh-CN" altLang="en-US"/>
                  <a:t>个</a:t>
                </a:r>
                <a:r>
                  <a:rPr lang="en-US" altLang="zh-CN"/>
                  <a:t>one-versus-the-rest</a:t>
                </a:r>
                <a:r>
                  <a:rPr lang="zh-CN" altLang="en-US"/>
                  <a:t>分类器，每个分类器用来解决一个二分类问题。</a:t>
                </a:r>
                <a:endParaRPr lang="en-US" altLang="zh-CN"/>
              </a:p>
              <a:p>
                <a:pPr marL="0" indent="0">
                  <a:buNone/>
                </a:pPr>
                <a:endParaRPr lang="en-US" altLang="zh-CN"/>
              </a:p>
              <a:p>
                <a:pPr marL="0" indent="0">
                  <a:buNone/>
                </a:pPr>
                <a:r>
                  <a:rPr lang="zh-CN" altLang="en-US"/>
                  <a:t>引入</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2</m:t>
                        </m:r>
                      </m:sup>
                    </m:sSubSup>
                  </m:oMath>
                </a14:m>
                <a:r>
                  <a:rPr lang="en-US" altLang="zh-CN"/>
                  <a:t>one-versus-one</a:t>
                </a:r>
                <a:r>
                  <a:rPr lang="zh-CN" altLang="en-US"/>
                  <a:t>分类器，对每一对类别都设置一个判别函数。</a:t>
                </a:r>
                <a:endParaRPr lang="en-US" altLang="zh-CN"/>
              </a:p>
              <a:p>
                <a:pPr marL="0" indent="0">
                  <a:buNone/>
                </a:pPr>
                <a:endParaRPr lang="en-US" altLang="zh-CN"/>
              </a:p>
              <a:p>
                <a:pPr marL="0" indent="0">
                  <a:buNone/>
                </a:pPr>
                <a:r>
                  <a:rPr lang="zh-CN" altLang="en-US"/>
                  <a:t>引入</a:t>
                </a:r>
                <a:r>
                  <a:rPr lang="en-US" altLang="zh-CN">
                    <a:latin typeface="+mn-ea"/>
                  </a:rPr>
                  <a:t>K</a:t>
                </a:r>
                <a:r>
                  <a:rPr lang="zh-CN" altLang="en-US"/>
                  <a:t>个线性判别函数。</a:t>
                </a:r>
                <a:endParaRPr lang="en-US" altLang="zh-CN"/>
              </a:p>
              <a:p>
                <a:pPr marL="0" indent="0">
                  <a:buNone/>
                </a:pPr>
                <a:endParaRPr lang="en-US" altLang="zh-CN"/>
              </a:p>
              <a:p>
                <a:pPr marL="0" indent="0">
                  <a:buNone/>
                </a:pPr>
                <a:endParaRPr lang="en-US" altLang="zh-CN"/>
              </a:p>
              <a:p>
                <a:pPr marL="0" indent="0">
                  <a:buNone/>
                </a:pPr>
                <a:endParaRPr lang="zh-CN" altLang="en-US"/>
              </a:p>
            </p:txBody>
          </p:sp>
        </mc:Choice>
        <mc:Fallback xmlns="">
          <p:sp>
            <p:nvSpPr>
              <p:cNvPr id="3" name="内容占位符 2"/>
              <p:cNvSpPr>
                <a:spLocks noGrp="1" noRot="1" noChangeAspect="1" noMove="1" noResize="1" noEditPoints="1" noAdjustHandles="1" noChangeArrowheads="1" noChangeShapeType="1" noTextEdit="1"/>
              </p:cNvSpPr>
              <p:nvPr>
                <p:ph sz="quarter" idx="13"/>
              </p:nvPr>
            </p:nvSpPr>
            <p:spPr>
              <a:xfrm>
                <a:off x="687976" y="2615846"/>
                <a:ext cx="10394707" cy="3311189"/>
              </a:xfrm>
              <a:blipFill>
                <a:blip r:embed="rId3"/>
                <a:stretch>
                  <a:fillRect l="-1349" t="-217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08594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多分类</a:t>
            </a:r>
          </a:p>
        </p:txBody>
      </p:sp>
      <p:pic>
        <p:nvPicPr>
          <p:cNvPr id="4" name="图片 3"/>
          <p:cNvPicPr>
            <a:picLocks noChangeAspect="1"/>
          </p:cNvPicPr>
          <p:nvPr/>
        </p:nvPicPr>
        <p:blipFill>
          <a:blip r:embed="rId3">
            <a:clrChange>
              <a:clrFrom>
                <a:srgbClr val="FFFFFF"/>
              </a:clrFrom>
              <a:clrTo>
                <a:srgbClr val="FFFFFF">
                  <a:alpha val="0"/>
                </a:srgbClr>
              </a:clrTo>
            </a:clrChange>
          </a:blip>
          <a:stretch>
            <a:fillRect/>
          </a:stretch>
        </p:blipFill>
        <p:spPr>
          <a:xfrm>
            <a:off x="1867073" y="1404420"/>
            <a:ext cx="8034337" cy="4181992"/>
          </a:xfrm>
          <a:prstGeom prst="rect">
            <a:avLst/>
          </a:prstGeom>
        </p:spPr>
      </p:pic>
      <p:sp>
        <p:nvSpPr>
          <p:cNvPr id="5" name="矩形 4"/>
          <p:cNvSpPr/>
          <p:nvPr/>
        </p:nvSpPr>
        <p:spPr>
          <a:xfrm>
            <a:off x="3429322" y="1219754"/>
            <a:ext cx="2247900" cy="369332"/>
          </a:xfrm>
          <a:prstGeom prst="rect">
            <a:avLst/>
          </a:prstGeom>
        </p:spPr>
        <p:txBody>
          <a:bodyPr wrap="square">
            <a:spAutoFit/>
          </a:bodyPr>
          <a:lstStyle/>
          <a:p>
            <a:r>
              <a:rPr lang="en-US" altLang="zh-CN"/>
              <a:t>one-versus-the-rest</a:t>
            </a:r>
            <a:endParaRPr lang="zh-CN" altLang="en-US"/>
          </a:p>
        </p:txBody>
      </p:sp>
      <p:sp>
        <p:nvSpPr>
          <p:cNvPr id="6" name="矩形 5"/>
          <p:cNvSpPr/>
          <p:nvPr/>
        </p:nvSpPr>
        <p:spPr>
          <a:xfrm>
            <a:off x="7239470" y="1219754"/>
            <a:ext cx="1675459" cy="369332"/>
          </a:xfrm>
          <a:prstGeom prst="rect">
            <a:avLst/>
          </a:prstGeom>
        </p:spPr>
        <p:txBody>
          <a:bodyPr wrap="none">
            <a:spAutoFit/>
          </a:bodyPr>
          <a:lstStyle/>
          <a:p>
            <a:r>
              <a:rPr lang="en-US" altLang="zh-CN"/>
              <a:t>one-versus-one</a:t>
            </a:r>
            <a:endParaRPr lang="zh-CN" altLang="en-US"/>
          </a:p>
        </p:txBody>
      </p:sp>
    </p:spTree>
    <p:extLst>
      <p:ext uri="{BB962C8B-B14F-4D97-AF65-F5344CB8AC3E}">
        <p14:creationId xmlns:p14="http://schemas.microsoft.com/office/powerpoint/2010/main" val="2566036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多分类</a:t>
            </a:r>
          </a:p>
        </p:txBody>
      </p:sp>
      <p:sp>
        <p:nvSpPr>
          <p:cNvPr id="4" name="矩形 3"/>
          <p:cNvSpPr/>
          <p:nvPr/>
        </p:nvSpPr>
        <p:spPr>
          <a:xfrm>
            <a:off x="762000" y="1837765"/>
            <a:ext cx="8077200" cy="369332"/>
          </a:xfrm>
          <a:prstGeom prst="rect">
            <a:avLst/>
          </a:prstGeom>
        </p:spPr>
        <p:txBody>
          <a:bodyPr wrap="square">
            <a:spAutoFit/>
          </a:bodyPr>
          <a:lstStyle/>
          <a:p>
            <a:r>
              <a:rPr lang="zh-CN" altLang="en-US"/>
              <a:t> </a:t>
            </a:r>
            <a:r>
              <a:rPr lang="zh-CN" altLang="en-US">
                <a:latin typeface="+mn-ea"/>
              </a:rPr>
              <a:t>K类判别函数由K个线性函数组成，形式为</a:t>
            </a:r>
          </a:p>
        </p:txBody>
      </p:sp>
      <p:pic>
        <p:nvPicPr>
          <p:cNvPr id="5" name="图片 4"/>
          <p:cNvPicPr>
            <a:picLocks noChangeAspect="1"/>
          </p:cNvPicPr>
          <p:nvPr/>
        </p:nvPicPr>
        <p:blipFill>
          <a:blip r:embed="rId3">
            <a:clrChange>
              <a:clrFrom>
                <a:srgbClr val="FFFFFF"/>
              </a:clrFrom>
              <a:clrTo>
                <a:srgbClr val="FFFFFF">
                  <a:alpha val="0"/>
                </a:srgbClr>
              </a:clrTo>
            </a:clrChange>
          </a:blip>
          <a:stretch>
            <a:fillRect/>
          </a:stretch>
        </p:blipFill>
        <p:spPr>
          <a:xfrm>
            <a:off x="5100637" y="1755731"/>
            <a:ext cx="2714625" cy="533400"/>
          </a:xfrm>
          <a:prstGeom prst="rect">
            <a:avLst/>
          </a:prstGeom>
        </p:spPr>
      </p:pic>
      <mc:AlternateContent xmlns:mc="http://schemas.openxmlformats.org/markup-compatibility/2006" xmlns:a14="http://schemas.microsoft.com/office/drawing/2010/main">
        <mc:Choice Requires="a14">
          <p:sp>
            <p:nvSpPr>
              <p:cNvPr id="6" name="矩形 5"/>
              <p:cNvSpPr/>
              <p:nvPr/>
            </p:nvSpPr>
            <p:spPr>
              <a:xfrm>
                <a:off x="761999" y="2389565"/>
                <a:ext cx="9667875" cy="694934"/>
              </a:xfrm>
              <a:prstGeom prst="rect">
                <a:avLst/>
              </a:prstGeom>
            </p:spPr>
            <p:txBody>
              <a:bodyPr wrap="square">
                <a:spAutoFit/>
              </a:bodyPr>
              <a:lstStyle/>
              <a:p>
                <a:r>
                  <a:rPr lang="zh-CN" altLang="en-US">
                    <a:latin typeface="+mn-ea"/>
                  </a:rPr>
                  <a:t>对于点</a:t>
                </a:r>
                <a14:m>
                  <m:oMath xmlns:m="http://schemas.openxmlformats.org/officeDocument/2006/math">
                    <m:r>
                      <a:rPr lang="en-US" altLang="zh-CN" b="1" i="1">
                        <a:latin typeface="Cambria Math" panose="02040503050406030204" pitchFamily="18" charset="0"/>
                      </a:rPr>
                      <m:t>𝒙</m:t>
                    </m:r>
                    <m:r>
                      <a:rPr lang="en-US" altLang="zh-CN" b="1" i="1">
                        <a:latin typeface="Cambria Math" panose="02040503050406030204" pitchFamily="18" charset="0"/>
                      </a:rPr>
                      <m:t> </m:t>
                    </m:r>
                  </m:oMath>
                </a14:m>
                <a:r>
                  <a:rPr lang="zh-CN" altLang="en-US">
                    <a:latin typeface="+mn-ea"/>
                  </a:rPr>
                  <a:t>，如果对于所有的</a:t>
                </a:r>
                <a14:m>
                  <m:oMath xmlns:m="http://schemas.openxmlformats.org/officeDocument/2006/math">
                    <m:r>
                      <a:rPr lang="en-US" altLang="zh-CN" b="0" i="1" smtClean="0">
                        <a:latin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𝑘</m:t>
                    </m:r>
                  </m:oMath>
                </a14:m>
                <a:r>
                  <a:rPr lang="zh-CN" altLang="en-US">
                    <a:latin typeface="+mn-ea"/>
                  </a:rPr>
                  <a:t>都有</a:t>
                </a:r>
                <a14:m>
                  <m:oMath xmlns:m="http://schemas.openxmlformats.org/officeDocument/2006/math">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𝑦</m:t>
                        </m:r>
                      </m:e>
                      <m:sub>
                        <m:r>
                          <a:rPr lang="en-US" altLang="zh-CN" b="0" i="1" smtClean="0">
                            <a:latin typeface="Cambria Math" panose="02040503050406030204" pitchFamily="18" charset="0"/>
                            <a:ea typeface="Cambria Math" panose="02040503050406030204" pitchFamily="18" charset="0"/>
                          </a:rPr>
                          <m:t>𝑘</m:t>
                        </m:r>
                      </m:sub>
                    </m:sSub>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𝑥</m:t>
                        </m:r>
                      </m:e>
                    </m:d>
                    <m:r>
                      <a:rPr lang="en-US" altLang="zh-CN" b="0" i="1" smtClean="0">
                        <a:latin typeface="Cambria Math" panose="02040503050406030204" pitchFamily="18" charset="0"/>
                        <a:ea typeface="Cambria Math" panose="02040503050406030204" pitchFamily="18" charset="0"/>
                      </a:rPr>
                      <m:t>&gt;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𝑦</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 </m:t>
                    </m:r>
                  </m:oMath>
                </a14:m>
                <a:r>
                  <a:rPr lang="zh-CN" altLang="en-US">
                    <a:latin typeface="+mn-ea"/>
                  </a:rPr>
                  <a:t>，那么就把它分到</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𝑪</m:t>
                        </m:r>
                      </m:e>
                      <m:sub>
                        <m:r>
                          <a:rPr lang="en-US" altLang="zh-CN" b="1" i="1" smtClean="0">
                            <a:latin typeface="Cambria Math" panose="02040503050406030204" pitchFamily="18" charset="0"/>
                          </a:rPr>
                          <m:t>𝒌</m:t>
                        </m:r>
                      </m:sub>
                    </m:sSub>
                    <m:r>
                      <a:rPr lang="zh-CN" altLang="en-US" b="1" i="1">
                        <a:latin typeface="Cambria Math" panose="02040503050406030204" pitchFamily="18" charset="0"/>
                      </a:rPr>
                      <m:t>类</m:t>
                    </m:r>
                  </m:oMath>
                </a14:m>
                <a:r>
                  <a:rPr lang="zh-CN" altLang="en-US">
                    <a:latin typeface="+mn-ea"/>
                  </a:rPr>
                  <a:t>。于是类别</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𝑪</m:t>
                        </m:r>
                      </m:e>
                      <m:sub>
                        <m:r>
                          <a:rPr lang="en-US" altLang="zh-CN" b="1" i="1">
                            <a:latin typeface="Cambria Math" panose="02040503050406030204" pitchFamily="18" charset="0"/>
                          </a:rPr>
                          <m:t>𝒌</m:t>
                        </m:r>
                      </m:sub>
                    </m:sSub>
                  </m:oMath>
                </a14:m>
                <a:r>
                  <a:rPr lang="zh-CN" altLang="en-US">
                    <a:latin typeface="+mn-ea"/>
                  </a:rPr>
                  <a:t>和</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𝑪</m:t>
                        </m:r>
                      </m:e>
                      <m:sub>
                        <m:r>
                          <a:rPr lang="en-US" altLang="zh-CN" b="1" i="1" smtClean="0">
                            <a:latin typeface="Cambria Math" panose="02040503050406030204" pitchFamily="18" charset="0"/>
                          </a:rPr>
                          <m:t>𝒋</m:t>
                        </m:r>
                      </m:sub>
                    </m:sSub>
                  </m:oMath>
                </a14:m>
                <a:r>
                  <a:rPr lang="zh-CN" altLang="en-US">
                    <a:latin typeface="+mn-ea"/>
                  </a:rPr>
                  <a:t>之间的决策⾯为</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𝑦</m:t>
                        </m:r>
                      </m:e>
                      <m:sub>
                        <m:r>
                          <a:rPr lang="en-US" altLang="zh-CN" i="1">
                            <a:latin typeface="Cambria Math" panose="02040503050406030204" pitchFamily="18" charset="0"/>
                            <a:ea typeface="Cambria Math" panose="02040503050406030204" pitchFamily="18" charset="0"/>
                          </a:rPr>
                          <m:t>𝑘</m:t>
                        </m:r>
                      </m:sub>
                    </m:sSub>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𝑥</m:t>
                        </m:r>
                      </m:e>
                    </m:d>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𝑦</m:t>
                        </m:r>
                      </m:e>
                      <m:sub>
                        <m:r>
                          <a:rPr lang="en-US" altLang="zh-CN" i="1">
                            <a:latin typeface="Cambria Math" panose="02040503050406030204" pitchFamily="18" charset="0"/>
                            <a:ea typeface="Cambria Math" panose="02040503050406030204" pitchFamily="18" charset="0"/>
                          </a:rPr>
                          <m:t>𝑗</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 </m:t>
                    </m:r>
                  </m:oMath>
                </a14:m>
                <a:r>
                  <a:rPr lang="zh-CN" altLang="en-US">
                    <a:latin typeface="+mn-ea"/>
                  </a:rPr>
                  <a:t>，并且对应于⼀个</a:t>
                </a:r>
                <a14:m>
                  <m:oMath xmlns:m="http://schemas.openxmlformats.org/officeDocument/2006/math">
                    <m:r>
                      <a:rPr lang="en-US" altLang="zh-CN">
                        <a:latin typeface="Cambria Math" panose="02040503050406030204" pitchFamily="18" charset="0"/>
                      </a:rPr>
                      <m:t>(</m:t>
                    </m:r>
                    <m:r>
                      <m:rPr>
                        <m:sty m:val="p"/>
                      </m:rPr>
                      <a:rPr lang="en-US" altLang="zh-CN" i="1">
                        <a:latin typeface="Cambria Math" panose="02040503050406030204" pitchFamily="18" charset="0"/>
                      </a:rPr>
                      <m:t>D</m:t>
                    </m:r>
                    <m:r>
                      <a:rPr lang="en-US" altLang="zh-CN" i="1">
                        <a:latin typeface="Cambria Math" panose="02040503050406030204" pitchFamily="18" charset="0"/>
                      </a:rPr>
                      <m:t>−</m:t>
                    </m:r>
                    <m:r>
                      <a:rPr lang="en-US" altLang="zh-CN" i="1">
                        <a:latin typeface="Cambria Math" panose="02040503050406030204" pitchFamily="18" charset="0"/>
                      </a:rPr>
                      <m:t>1</m:t>
                    </m:r>
                    <m:r>
                      <a:rPr lang="en-US" altLang="zh-CN" i="1">
                        <a:latin typeface="Cambria Math" panose="02040503050406030204" pitchFamily="18" charset="0"/>
                      </a:rPr>
                      <m:t>)</m:t>
                    </m:r>
                  </m:oMath>
                </a14:m>
                <a:r>
                  <a:rPr lang="zh-CN" altLang="en-US">
                    <a:latin typeface="+mn-ea"/>
                  </a:rPr>
                  <a:t>维超平⾯形式为</a:t>
                </a:r>
              </a:p>
            </p:txBody>
          </p:sp>
        </mc:Choice>
        <mc:Fallback xmlns="">
          <p:sp>
            <p:nvSpPr>
              <p:cNvPr id="6" name="矩形 5"/>
              <p:cNvSpPr>
                <a:spLocks noRot="1" noChangeAspect="1" noMove="1" noResize="1" noEditPoints="1" noAdjustHandles="1" noChangeArrowheads="1" noChangeShapeType="1" noTextEdit="1"/>
              </p:cNvSpPr>
              <p:nvPr/>
            </p:nvSpPr>
            <p:spPr>
              <a:xfrm>
                <a:off x="761999" y="2389565"/>
                <a:ext cx="9667875" cy="694934"/>
              </a:xfrm>
              <a:prstGeom prst="rect">
                <a:avLst/>
              </a:prstGeom>
              <a:blipFill>
                <a:blip r:embed="rId4"/>
                <a:stretch>
                  <a:fillRect l="-504" t="-7895" r="-504" b="-10526"/>
                </a:stretch>
              </a:blipFill>
            </p:spPr>
            <p:txBody>
              <a:bodyPr/>
              <a:lstStyle/>
              <a:p>
                <a:r>
                  <a:rPr lang="zh-CN" altLang="en-US">
                    <a:noFill/>
                  </a:rPr>
                  <a:t> </a:t>
                </a:r>
              </a:p>
            </p:txBody>
          </p:sp>
        </mc:Fallback>
      </mc:AlternateContent>
      <p:pic>
        <p:nvPicPr>
          <p:cNvPr id="7" name="图片 6"/>
          <p:cNvPicPr>
            <a:picLocks noChangeAspect="1"/>
          </p:cNvPicPr>
          <p:nvPr/>
        </p:nvPicPr>
        <p:blipFill>
          <a:blip r:embed="rId5">
            <a:clrChange>
              <a:clrFrom>
                <a:srgbClr val="FFFFFF"/>
              </a:clrFrom>
              <a:clrTo>
                <a:srgbClr val="FFFFFF">
                  <a:alpha val="0"/>
                </a:srgbClr>
              </a:clrTo>
            </a:clrChange>
          </a:blip>
          <a:stretch>
            <a:fillRect/>
          </a:stretch>
        </p:blipFill>
        <p:spPr>
          <a:xfrm>
            <a:off x="3709987" y="3073312"/>
            <a:ext cx="4105275" cy="571500"/>
          </a:xfrm>
          <a:prstGeom prst="rect">
            <a:avLst/>
          </a:prstGeom>
        </p:spPr>
      </p:pic>
      <p:sp>
        <p:nvSpPr>
          <p:cNvPr id="8" name="矩形 7"/>
          <p:cNvSpPr/>
          <p:nvPr/>
        </p:nvSpPr>
        <p:spPr>
          <a:xfrm>
            <a:off x="828675" y="3636299"/>
            <a:ext cx="7219950" cy="369332"/>
          </a:xfrm>
          <a:prstGeom prst="rect">
            <a:avLst/>
          </a:prstGeom>
        </p:spPr>
        <p:txBody>
          <a:bodyPr wrap="square">
            <a:spAutoFit/>
          </a:bodyPr>
          <a:lstStyle/>
          <a:p>
            <a:r>
              <a:rPr lang="zh-CN" altLang="en-US"/>
              <a:t>这与⼆分类情形的决策边界的形式相同，因此也有类似的⼏何性质。</a:t>
            </a:r>
          </a:p>
        </p:txBody>
      </p:sp>
      <p:pic>
        <p:nvPicPr>
          <p:cNvPr id="10" name="图片 9"/>
          <p:cNvPicPr>
            <a:picLocks noChangeAspect="1"/>
          </p:cNvPicPr>
          <p:nvPr/>
        </p:nvPicPr>
        <p:blipFill>
          <a:blip r:embed="rId6">
            <a:clrChange>
              <a:clrFrom>
                <a:srgbClr val="FFFFFF"/>
              </a:clrFrom>
              <a:clrTo>
                <a:srgbClr val="FFFFFF">
                  <a:alpha val="0"/>
                </a:srgbClr>
              </a:clrTo>
            </a:clrChange>
          </a:blip>
          <a:stretch>
            <a:fillRect/>
          </a:stretch>
        </p:blipFill>
        <p:spPr>
          <a:xfrm>
            <a:off x="7008019" y="2395906"/>
            <a:ext cx="4486275" cy="3219450"/>
          </a:xfrm>
          <a:prstGeom prst="rect">
            <a:avLst/>
          </a:prstGeom>
        </p:spPr>
      </p:pic>
    </p:spTree>
    <p:extLst>
      <p:ext uri="{BB962C8B-B14F-4D97-AF65-F5344CB8AC3E}">
        <p14:creationId xmlns:p14="http://schemas.microsoft.com/office/powerpoint/2010/main" val="18267812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01211" y="2302314"/>
            <a:ext cx="3424560" cy="1151965"/>
          </a:xfrm>
        </p:spPr>
        <p:txBody>
          <a:bodyPr>
            <a:normAutofit fontScale="90000"/>
          </a:bodyPr>
          <a:lstStyle/>
          <a:p>
            <a:r>
              <a:rPr lang="zh-CN" altLang="en-US"/>
              <a:t>如何学习线性判别函数的参数？</a:t>
            </a:r>
          </a:p>
        </p:txBody>
      </p:sp>
      <p:graphicFrame>
        <p:nvGraphicFramePr>
          <p:cNvPr id="5" name="图示 4"/>
          <p:cNvGraphicFramePr/>
          <p:nvPr>
            <p:extLst>
              <p:ext uri="{D42A27DB-BD31-4B8C-83A1-F6EECF244321}">
                <p14:modId xmlns:p14="http://schemas.microsoft.com/office/powerpoint/2010/main" val="3758780315"/>
              </p:ext>
            </p:extLst>
          </p:nvPr>
        </p:nvGraphicFramePr>
        <p:xfrm>
          <a:off x="4225771" y="1091954"/>
          <a:ext cx="6555666" cy="3572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908469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基于最小平方的方法</a:t>
            </a:r>
          </a:p>
        </p:txBody>
      </p:sp>
      <p:sp>
        <p:nvSpPr>
          <p:cNvPr id="3" name="内容占位符 2"/>
          <p:cNvSpPr>
            <a:spLocks noGrp="1"/>
          </p:cNvSpPr>
          <p:nvPr>
            <p:ph sz="quarter" idx="13"/>
          </p:nvPr>
        </p:nvSpPr>
        <p:spPr/>
        <p:txBody>
          <a:bodyPr/>
          <a:lstStyle/>
          <a:p>
            <a:r>
              <a:rPr lang="en-US" altLang="zh-CN"/>
              <a:t>K</a:t>
            </a:r>
            <a:r>
              <a:rPr lang="zh-CN" altLang="en-US"/>
              <a:t>个类别的线性模型</a:t>
            </a:r>
            <a:endParaRPr lang="en-US" altLang="zh-CN"/>
          </a:p>
          <a:p>
            <a:pPr marL="0" indent="0">
              <a:buNone/>
            </a:pPr>
            <a:endParaRPr lang="en-US" altLang="zh-CN"/>
          </a:p>
          <a:p>
            <a:r>
              <a:rPr lang="zh-CN" altLang="en-US"/>
              <a:t>平方和误差函数</a:t>
            </a:r>
            <a:endParaRPr lang="en-US" altLang="zh-CN"/>
          </a:p>
          <a:p>
            <a:pPr marL="0" indent="0">
              <a:buNone/>
            </a:pPr>
            <a:endParaRPr lang="en-US" altLang="zh-CN"/>
          </a:p>
          <a:p>
            <a:r>
              <a:rPr lang="zh-CN" altLang="en-US"/>
              <a:t>判别函数</a:t>
            </a:r>
          </a:p>
        </p:txBody>
      </p:sp>
      <p:pic>
        <p:nvPicPr>
          <p:cNvPr id="4" name="图片 3"/>
          <p:cNvPicPr>
            <a:picLocks noChangeAspect="1"/>
          </p:cNvPicPr>
          <p:nvPr/>
        </p:nvPicPr>
        <p:blipFill>
          <a:blip r:embed="rId2">
            <a:clrChange>
              <a:clrFrom>
                <a:srgbClr val="FFFFFF"/>
              </a:clrFrom>
              <a:clrTo>
                <a:srgbClr val="FFFFFF">
                  <a:alpha val="0"/>
                </a:srgbClr>
              </a:clrTo>
            </a:clrChange>
          </a:blip>
          <a:stretch>
            <a:fillRect/>
          </a:stretch>
        </p:blipFill>
        <p:spPr>
          <a:xfrm>
            <a:off x="3159003" y="2523944"/>
            <a:ext cx="2724150" cy="409575"/>
          </a:xfrm>
          <a:prstGeom prst="rect">
            <a:avLst/>
          </a:prstGeom>
        </p:spPr>
      </p:pic>
      <p:pic>
        <p:nvPicPr>
          <p:cNvPr id="5" name="图片 4"/>
          <p:cNvPicPr>
            <a:picLocks noChangeAspect="1"/>
          </p:cNvPicPr>
          <p:nvPr/>
        </p:nvPicPr>
        <p:blipFill>
          <a:blip r:embed="rId3"/>
          <a:stretch>
            <a:fillRect/>
          </a:stretch>
        </p:blipFill>
        <p:spPr>
          <a:xfrm>
            <a:off x="3310420" y="2484441"/>
            <a:ext cx="2421316" cy="447675"/>
          </a:xfrm>
          <a:prstGeom prst="rect">
            <a:avLst/>
          </a:prstGeom>
        </p:spPr>
      </p:pic>
      <p:pic>
        <p:nvPicPr>
          <p:cNvPr id="6" name="图片 5"/>
          <p:cNvPicPr>
            <a:picLocks noChangeAspect="1"/>
          </p:cNvPicPr>
          <p:nvPr/>
        </p:nvPicPr>
        <p:blipFill>
          <a:blip r:embed="rId4">
            <a:clrChange>
              <a:clrFrom>
                <a:srgbClr val="FFFFFF"/>
              </a:clrFrom>
              <a:clrTo>
                <a:srgbClr val="FFFFFF">
                  <a:alpha val="0"/>
                </a:srgbClr>
              </a:clrTo>
            </a:clrChange>
          </a:blip>
          <a:stretch>
            <a:fillRect/>
          </a:stretch>
        </p:blipFill>
        <p:spPr>
          <a:xfrm>
            <a:off x="2923670" y="3407798"/>
            <a:ext cx="4657860" cy="569666"/>
          </a:xfrm>
          <a:prstGeom prst="rect">
            <a:avLst/>
          </a:prstGeom>
        </p:spPr>
      </p:pic>
      <p:pic>
        <p:nvPicPr>
          <p:cNvPr id="7" name="图片 6"/>
          <p:cNvPicPr>
            <a:picLocks noChangeAspect="1"/>
          </p:cNvPicPr>
          <p:nvPr/>
        </p:nvPicPr>
        <p:blipFill>
          <a:blip r:embed="rId5">
            <a:clrChange>
              <a:clrFrom>
                <a:srgbClr val="FFFFFF"/>
              </a:clrFrom>
              <a:clrTo>
                <a:srgbClr val="FFFFFF">
                  <a:alpha val="0"/>
                </a:srgbClr>
              </a:clrTo>
            </a:clrChange>
          </a:blip>
          <a:stretch>
            <a:fillRect/>
          </a:stretch>
        </p:blipFill>
        <p:spPr>
          <a:xfrm>
            <a:off x="7705817" y="3407798"/>
            <a:ext cx="3838575" cy="533400"/>
          </a:xfrm>
          <a:prstGeom prst="rect">
            <a:avLst/>
          </a:prstGeom>
        </p:spPr>
      </p:pic>
      <p:pic>
        <p:nvPicPr>
          <p:cNvPr id="8" name="图片 7"/>
          <p:cNvPicPr>
            <a:picLocks noChangeAspect="1"/>
          </p:cNvPicPr>
          <p:nvPr/>
        </p:nvPicPr>
        <p:blipFill>
          <a:blip r:embed="rId6">
            <a:clrChange>
              <a:clrFrom>
                <a:srgbClr val="FFFFFF"/>
              </a:clrFrom>
              <a:clrTo>
                <a:srgbClr val="FFFFFF">
                  <a:alpha val="0"/>
                </a:srgbClr>
              </a:clrTo>
            </a:clrChange>
          </a:blip>
          <a:stretch>
            <a:fillRect/>
          </a:stretch>
        </p:blipFill>
        <p:spPr>
          <a:xfrm>
            <a:off x="2026511" y="4352174"/>
            <a:ext cx="3705225" cy="647700"/>
          </a:xfrm>
          <a:prstGeom prst="rect">
            <a:avLst/>
          </a:prstGeom>
        </p:spPr>
      </p:pic>
      <p:cxnSp>
        <p:nvCxnSpPr>
          <p:cNvPr id="10" name="曲线连接符 9"/>
          <p:cNvCxnSpPr>
            <a:stCxn id="6" idx="0"/>
            <a:endCxn id="7" idx="0"/>
          </p:cNvCxnSpPr>
          <p:nvPr/>
        </p:nvCxnSpPr>
        <p:spPr>
          <a:xfrm rot="5400000" flipH="1" flipV="1">
            <a:off x="7438852" y="1221546"/>
            <a:ext cx="12700" cy="4372505"/>
          </a:xfrm>
          <a:prstGeom prst="curvedConnector3">
            <a:avLst>
              <a:gd name="adj1" fmla="val 2499024"/>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5731736" y="2681354"/>
            <a:ext cx="2583402" cy="369332"/>
          </a:xfrm>
          <a:prstGeom prst="rect">
            <a:avLst/>
          </a:prstGeom>
          <a:noFill/>
        </p:spPr>
        <p:txBody>
          <a:bodyPr wrap="square" rtlCol="0">
            <a:spAutoFit/>
          </a:bodyPr>
          <a:lstStyle/>
          <a:p>
            <a:r>
              <a:rPr lang="zh-CN" altLang="en-US"/>
              <a:t>令其关于</a:t>
            </a:r>
            <a:r>
              <a:rPr lang="en-US" altLang="zh-CN"/>
              <a:t>W</a:t>
            </a:r>
            <a:r>
              <a:rPr lang="zh-CN" altLang="en-US"/>
              <a:t>的导数为</a:t>
            </a:r>
            <a:r>
              <a:rPr lang="en-US" altLang="zh-CN"/>
              <a:t>0</a:t>
            </a:r>
            <a:endParaRPr lang="zh-CN" altLang="en-US"/>
          </a:p>
        </p:txBody>
      </p:sp>
      <mc:AlternateContent xmlns:mc="http://schemas.openxmlformats.org/markup-compatibility/2006" xmlns:a14="http://schemas.microsoft.com/office/drawing/2010/main">
        <mc:Choice Requires="a14">
          <p:sp>
            <p:nvSpPr>
              <p:cNvPr id="9" name="文本框 8"/>
              <p:cNvSpPr txBox="1"/>
              <p:nvPr/>
            </p:nvSpPr>
            <p:spPr>
              <a:xfrm>
                <a:off x="7519386" y="2408068"/>
                <a:ext cx="3049480" cy="809773"/>
              </a:xfrm>
              <a:prstGeom prst="rect">
                <a:avLst/>
              </a:prstGeom>
              <a:noFill/>
            </p:spPr>
            <p:txBody>
              <a:bodyPr wrap="square" rtlCol="0">
                <a:spAutoFit/>
              </a:bodyPr>
              <a:lstStyle/>
              <a:p>
                <a:pPr algn="ctr"/>
                <a:r>
                  <a:rPr lang="zh-CN" altLang="en-US"/>
                  <a:t>迹</a:t>
                </a:r>
                <a:r>
                  <a:rPr lang="zh-CN" altLang="en-US" smtClean="0"/>
                  <a:t>函数对矩阵的微分</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m:rPr>
                            <m:sty m:val="p"/>
                          </m:rPr>
                          <a:rPr lang="en-US" altLang="zh-CN" i="1">
                            <a:latin typeface="Cambria Math" panose="02040503050406030204" pitchFamily="18" charset="0"/>
                          </a:rPr>
                          <m:t>Tr</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𝐴</m:t>
                        </m:r>
                        <m:r>
                          <a:rPr lang="en-US" altLang="zh-CN" b="0" i="1" smtClean="0">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𝐴</m:t>
                        </m:r>
                      </m:den>
                    </m:f>
                    <m:r>
                      <a:rPr lang="en-US" altLang="zh-CN" b="0" i="1" smtClean="0">
                        <a:latin typeface="Cambria Math" panose="02040503050406030204" pitchFamily="18" charset="0"/>
                      </a:rPr>
                      <m:t>=2</m:t>
                    </m:r>
                    <m:r>
                      <a:rPr lang="en-US" altLang="zh-CN" b="0" i="1" smtClean="0">
                        <a:latin typeface="Cambria Math" panose="02040503050406030204" pitchFamily="18" charset="0"/>
                      </a:rPr>
                      <m:t>𝐴</m:t>
                    </m:r>
                  </m:oMath>
                </a14:m>
                <a:endParaRPr lang="zh-CN" altLang="en-US"/>
              </a:p>
            </p:txBody>
          </p:sp>
        </mc:Choice>
        <mc:Fallback xmlns="">
          <p:sp>
            <p:nvSpPr>
              <p:cNvPr id="9" name="文本框 8"/>
              <p:cNvSpPr txBox="1">
                <a:spLocks noRot="1" noChangeAspect="1" noMove="1" noResize="1" noEditPoints="1" noAdjustHandles="1" noChangeArrowheads="1" noChangeShapeType="1" noTextEdit="1"/>
              </p:cNvSpPr>
              <p:nvPr/>
            </p:nvSpPr>
            <p:spPr>
              <a:xfrm>
                <a:off x="7519386" y="2408068"/>
                <a:ext cx="3049480" cy="809773"/>
              </a:xfrm>
              <a:prstGeom prst="rect">
                <a:avLst/>
              </a:prstGeom>
              <a:blipFill>
                <a:blip r:embed="rId7"/>
                <a:stretch>
                  <a:fillRect t="-375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72683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基于最小平方的方法</a:t>
            </a:r>
          </a:p>
        </p:txBody>
      </p:sp>
      <p:pic>
        <p:nvPicPr>
          <p:cNvPr id="4" name="图片 3"/>
          <p:cNvPicPr>
            <a:picLocks noChangeAspect="1"/>
          </p:cNvPicPr>
          <p:nvPr/>
        </p:nvPicPr>
        <p:blipFill>
          <a:blip r:embed="rId3">
            <a:clrChange>
              <a:clrFrom>
                <a:srgbClr val="FFFFFF"/>
              </a:clrFrom>
              <a:clrTo>
                <a:srgbClr val="FFFFFF">
                  <a:alpha val="0"/>
                </a:srgbClr>
              </a:clrTo>
            </a:clrChange>
          </a:blip>
          <a:stretch>
            <a:fillRect/>
          </a:stretch>
        </p:blipFill>
        <p:spPr>
          <a:xfrm>
            <a:off x="1166350" y="2014302"/>
            <a:ext cx="7751841" cy="3291640"/>
          </a:xfrm>
          <a:prstGeom prst="rect">
            <a:avLst/>
          </a:prstGeom>
        </p:spPr>
      </p:pic>
      <p:cxnSp>
        <p:nvCxnSpPr>
          <p:cNvPr id="6" name="直接连接符 5"/>
          <p:cNvCxnSpPr/>
          <p:nvPr/>
        </p:nvCxnSpPr>
        <p:spPr>
          <a:xfrm>
            <a:off x="8519838" y="2388607"/>
            <a:ext cx="651849" cy="0"/>
          </a:xfrm>
          <a:prstGeom prst="line">
            <a:avLst/>
          </a:prstGeom>
          <a:ln>
            <a:solidFill>
              <a:srgbClr val="D76BD7"/>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8519837" y="2605890"/>
            <a:ext cx="651849" cy="0"/>
          </a:xfrm>
          <a:prstGeom prst="line">
            <a:avLst/>
          </a:prstGeom>
          <a:ln>
            <a:solidFill>
              <a:srgbClr val="89FF8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9280327" y="2467390"/>
            <a:ext cx="1402762" cy="276999"/>
          </a:xfrm>
          <a:prstGeom prst="rect">
            <a:avLst/>
          </a:prstGeom>
          <a:noFill/>
        </p:spPr>
        <p:txBody>
          <a:bodyPr wrap="square" rtlCol="0">
            <a:spAutoFit/>
          </a:bodyPr>
          <a:lstStyle/>
          <a:p>
            <a:r>
              <a:rPr lang="en-US" altLang="zh-CN" sz="1200"/>
              <a:t> Logistic</a:t>
            </a:r>
            <a:r>
              <a:rPr lang="zh-CN" altLang="en-US" sz="1200"/>
              <a:t>决策边界</a:t>
            </a:r>
          </a:p>
        </p:txBody>
      </p:sp>
      <p:sp>
        <p:nvSpPr>
          <p:cNvPr id="9" name="文本框 8"/>
          <p:cNvSpPr txBox="1"/>
          <p:nvPr/>
        </p:nvSpPr>
        <p:spPr>
          <a:xfrm>
            <a:off x="9280327" y="2250107"/>
            <a:ext cx="2009344" cy="276999"/>
          </a:xfrm>
          <a:prstGeom prst="rect">
            <a:avLst/>
          </a:prstGeom>
          <a:noFill/>
        </p:spPr>
        <p:txBody>
          <a:bodyPr wrap="square" rtlCol="0">
            <a:spAutoFit/>
          </a:bodyPr>
          <a:lstStyle/>
          <a:p>
            <a:r>
              <a:rPr lang="zh-CN" altLang="en-US" sz="1200"/>
              <a:t>最小平方方法决策边界</a:t>
            </a:r>
          </a:p>
        </p:txBody>
      </p:sp>
    </p:spTree>
    <p:extLst>
      <p:ext uri="{BB962C8B-B14F-4D97-AF65-F5344CB8AC3E}">
        <p14:creationId xmlns:p14="http://schemas.microsoft.com/office/powerpoint/2010/main" val="16357580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基于最小平方的方法</a:t>
            </a:r>
          </a:p>
        </p:txBody>
      </p:sp>
      <p:sp>
        <p:nvSpPr>
          <p:cNvPr id="3" name="内容占位符 2"/>
          <p:cNvSpPr>
            <a:spLocks noGrp="1"/>
          </p:cNvSpPr>
          <p:nvPr>
            <p:ph sz="quarter" idx="13"/>
          </p:nvPr>
        </p:nvSpPr>
        <p:spPr/>
        <p:txBody>
          <a:bodyPr/>
          <a:lstStyle/>
          <a:p>
            <a:r>
              <a:rPr lang="zh-CN" altLang="en-US"/>
              <a:t>优点</a:t>
            </a:r>
            <a:endParaRPr lang="en-US" altLang="zh-CN"/>
          </a:p>
          <a:p>
            <a:pPr marL="0" indent="0">
              <a:buNone/>
            </a:pPr>
            <a:r>
              <a:rPr lang="zh-CN" altLang="en-US"/>
              <a:t>给出了精确的解析解。</a:t>
            </a:r>
            <a:endParaRPr lang="en-US" altLang="zh-CN"/>
          </a:p>
          <a:p>
            <a:r>
              <a:rPr lang="zh-CN" altLang="en-US"/>
              <a:t>缺点</a:t>
            </a:r>
            <a:endParaRPr lang="en-US" altLang="zh-CN"/>
          </a:p>
          <a:p>
            <a:pPr marL="0" indent="0">
              <a:buNone/>
            </a:pPr>
            <a:r>
              <a:rPr lang="zh-CN" altLang="en-US"/>
              <a:t>缺乏鲁棒性，实际上，比简单的</a:t>
            </a:r>
            <a:endParaRPr lang="en-US" altLang="zh-CN"/>
          </a:p>
          <a:p>
            <a:pPr marL="0" indent="0">
              <a:buNone/>
            </a:pPr>
            <a:r>
              <a:rPr lang="zh-CN" altLang="en-US"/>
              <a:t>缺乏鲁棒性更加严重。</a:t>
            </a:r>
          </a:p>
        </p:txBody>
      </p:sp>
      <p:pic>
        <p:nvPicPr>
          <p:cNvPr id="4" name="图片 3"/>
          <p:cNvPicPr>
            <a:picLocks noChangeAspect="1"/>
          </p:cNvPicPr>
          <p:nvPr/>
        </p:nvPicPr>
        <p:blipFill>
          <a:blip r:embed="rId3">
            <a:clrChange>
              <a:clrFrom>
                <a:srgbClr val="FFFFFF"/>
              </a:clrFrom>
              <a:clrTo>
                <a:srgbClr val="FFFFFF">
                  <a:alpha val="0"/>
                </a:srgbClr>
              </a:clrTo>
            </a:clrChange>
          </a:blip>
          <a:stretch>
            <a:fillRect/>
          </a:stretch>
        </p:blipFill>
        <p:spPr>
          <a:xfrm>
            <a:off x="4661646" y="2252572"/>
            <a:ext cx="6155671" cy="2932835"/>
          </a:xfrm>
          <a:prstGeom prst="rect">
            <a:avLst/>
          </a:prstGeom>
        </p:spPr>
      </p:pic>
      <p:sp>
        <p:nvSpPr>
          <p:cNvPr id="6" name="文本框 5"/>
          <p:cNvSpPr txBox="1"/>
          <p:nvPr/>
        </p:nvSpPr>
        <p:spPr>
          <a:xfrm>
            <a:off x="5474035" y="5110719"/>
            <a:ext cx="5606472" cy="338554"/>
          </a:xfrm>
          <a:prstGeom prst="rect">
            <a:avLst/>
          </a:prstGeom>
          <a:noFill/>
        </p:spPr>
        <p:txBody>
          <a:bodyPr wrap="square" rtlCol="0">
            <a:spAutoFit/>
          </a:bodyPr>
          <a:lstStyle/>
          <a:p>
            <a:r>
              <a:rPr lang="zh-CN" altLang="en-US" sz="1600" smtClean="0"/>
              <a:t>最小平方法                                                                      </a:t>
            </a:r>
            <a:r>
              <a:rPr lang="en-US" altLang="zh-CN" sz="1600" smtClean="0"/>
              <a:t>logistic</a:t>
            </a:r>
            <a:r>
              <a:rPr lang="zh-CN" altLang="en-US" sz="1600" smtClean="0"/>
              <a:t>回归</a:t>
            </a:r>
            <a:endParaRPr lang="en-US" altLang="zh-CN" sz="1600" smtClean="0"/>
          </a:p>
        </p:txBody>
      </p:sp>
    </p:spTree>
    <p:extLst>
      <p:ext uri="{BB962C8B-B14F-4D97-AF65-F5344CB8AC3E}">
        <p14:creationId xmlns:p14="http://schemas.microsoft.com/office/powerpoint/2010/main" val="37676649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Fisher</a:t>
            </a:r>
            <a:r>
              <a:rPr lang="zh-CN" altLang="en-US"/>
              <a:t>线性判别函数</a:t>
            </a:r>
          </a:p>
        </p:txBody>
      </p:sp>
      <p:sp>
        <p:nvSpPr>
          <p:cNvPr id="3" name="内容占位符 2"/>
          <p:cNvSpPr>
            <a:spLocks noGrp="1"/>
          </p:cNvSpPr>
          <p:nvPr>
            <p:ph sz="quarter" idx="13"/>
          </p:nvPr>
        </p:nvSpPr>
        <p:spPr>
          <a:xfrm>
            <a:off x="685801" y="1955820"/>
            <a:ext cx="10394707" cy="3311189"/>
          </a:xfrm>
        </p:spPr>
        <p:txBody>
          <a:bodyPr>
            <a:normAutofit/>
          </a:bodyPr>
          <a:lstStyle/>
          <a:p>
            <a:pPr marL="0" indent="0">
              <a:buNone/>
            </a:pPr>
            <a:r>
              <a:rPr lang="zh-CN" altLang="en-US"/>
              <a:t>从维度降低的角度考虑线性分类模型</a:t>
            </a:r>
            <a:endParaRPr lang="en-US" altLang="zh-CN"/>
          </a:p>
          <a:p>
            <a:r>
              <a:rPr lang="zh-CN" altLang="en-US"/>
              <a:t>二分类的</a:t>
            </a:r>
            <a:r>
              <a:rPr lang="en-US" altLang="zh-CN"/>
              <a:t>FISHER</a:t>
            </a:r>
            <a:r>
              <a:rPr lang="zh-CN" altLang="en-US"/>
              <a:t>判别函数</a:t>
            </a:r>
            <a:endParaRPr lang="en-US" altLang="zh-CN"/>
          </a:p>
          <a:p>
            <a:r>
              <a:rPr lang="zh-CN" altLang="en-US"/>
              <a:t>多分类的</a:t>
            </a:r>
            <a:r>
              <a:rPr lang="en-US" altLang="zh-CN"/>
              <a:t>FISHER</a:t>
            </a:r>
            <a:r>
              <a:rPr lang="zh-CN" altLang="en-US"/>
              <a:t>判别函数</a:t>
            </a:r>
            <a:endParaRPr lang="en-US" altLang="zh-CN"/>
          </a:p>
        </p:txBody>
      </p:sp>
    </p:spTree>
    <p:extLst>
      <p:ext uri="{BB962C8B-B14F-4D97-AF65-F5344CB8AC3E}">
        <p14:creationId xmlns:p14="http://schemas.microsoft.com/office/powerpoint/2010/main" val="29306127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38007" y="685800"/>
            <a:ext cx="6244676" cy="1151965"/>
          </a:xfrm>
        </p:spPr>
        <p:txBody>
          <a:bodyPr/>
          <a:lstStyle/>
          <a:p>
            <a:r>
              <a:rPr lang="zh-CN" altLang="en-US" b="1">
                <a:latin typeface="+mj-ea"/>
              </a:rPr>
              <a:t>目录</a:t>
            </a:r>
          </a:p>
        </p:txBody>
      </p:sp>
      <p:sp>
        <p:nvSpPr>
          <p:cNvPr id="3" name="内容占位符 2"/>
          <p:cNvSpPr>
            <a:spLocks noGrp="1"/>
          </p:cNvSpPr>
          <p:nvPr>
            <p:ph sz="quarter" idx="13"/>
          </p:nvPr>
        </p:nvSpPr>
        <p:spPr>
          <a:xfrm>
            <a:off x="4615739" y="2016722"/>
            <a:ext cx="6466944" cy="3932024"/>
          </a:xfrm>
        </p:spPr>
        <p:txBody>
          <a:bodyPr/>
          <a:lstStyle/>
          <a:p>
            <a:r>
              <a:rPr lang="zh-CN" altLang="en-US" dirty="0">
                <a:latin typeface="+mj-ea"/>
                <a:ea typeface="+mj-ea"/>
              </a:rPr>
              <a:t>判别函数</a:t>
            </a:r>
            <a:endParaRPr lang="en-US" altLang="zh-CN" dirty="0">
              <a:latin typeface="+mj-ea"/>
              <a:ea typeface="+mj-ea"/>
            </a:endParaRPr>
          </a:p>
          <a:p>
            <a:r>
              <a:rPr lang="zh-CN" altLang="en-US" dirty="0">
                <a:latin typeface="+mj-ea"/>
                <a:ea typeface="+mj-ea"/>
              </a:rPr>
              <a:t>概率生成式模型</a:t>
            </a:r>
            <a:endParaRPr lang="en-US" altLang="zh-CN" dirty="0">
              <a:latin typeface="+mj-ea"/>
              <a:ea typeface="+mj-ea"/>
            </a:endParaRPr>
          </a:p>
          <a:p>
            <a:r>
              <a:rPr lang="zh-CN" altLang="en-US" dirty="0">
                <a:latin typeface="+mj-ea"/>
                <a:ea typeface="+mj-ea"/>
              </a:rPr>
              <a:t>概率判别式模型</a:t>
            </a:r>
            <a:endParaRPr lang="en-US" altLang="zh-CN" dirty="0">
              <a:latin typeface="+mj-ea"/>
              <a:ea typeface="+mj-ea"/>
            </a:endParaRPr>
          </a:p>
          <a:p>
            <a:r>
              <a:rPr lang="zh-CN" altLang="en-US" dirty="0">
                <a:latin typeface="+mj-ea"/>
                <a:ea typeface="+mj-ea"/>
              </a:rPr>
              <a:t>拉普拉斯近似</a:t>
            </a:r>
            <a:endParaRPr lang="en-US" altLang="zh-CN" dirty="0">
              <a:latin typeface="+mj-ea"/>
              <a:ea typeface="+mj-ea"/>
            </a:endParaRPr>
          </a:p>
          <a:p>
            <a:r>
              <a:rPr lang="zh-CN" altLang="en-US" dirty="0">
                <a:latin typeface="+mj-ea"/>
                <a:ea typeface="+mj-ea"/>
              </a:rPr>
              <a:t>贝叶斯</a:t>
            </a:r>
            <a:r>
              <a:rPr lang="en-US" altLang="zh-CN" dirty="0"/>
              <a:t>logistic</a:t>
            </a:r>
            <a:r>
              <a:rPr lang="zh-CN" altLang="en-US" dirty="0">
                <a:latin typeface="+mj-ea"/>
                <a:ea typeface="+mj-ea"/>
              </a:rPr>
              <a:t>回归</a:t>
            </a:r>
            <a:endParaRPr lang="en-US" altLang="zh-CN" dirty="0">
              <a:latin typeface="+mj-ea"/>
              <a:ea typeface="+mj-ea"/>
            </a:endParaRPr>
          </a:p>
          <a:p>
            <a:endParaRPr lang="en-US" altLang="zh-CN" dirty="0"/>
          </a:p>
          <a:p>
            <a:endParaRPr lang="zh-CN" altLang="en-US" dirty="0"/>
          </a:p>
        </p:txBody>
      </p:sp>
    </p:spTree>
    <p:extLst>
      <p:ext uri="{BB962C8B-B14F-4D97-AF65-F5344CB8AC3E}">
        <p14:creationId xmlns:p14="http://schemas.microsoft.com/office/powerpoint/2010/main" val="6717495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Fisher</a:t>
            </a:r>
            <a:r>
              <a:rPr lang="zh-CN" altLang="en-US"/>
              <a:t>线性判别函数</a:t>
            </a:r>
          </a:p>
        </p:txBody>
      </p:sp>
      <p:sp>
        <p:nvSpPr>
          <p:cNvPr id="3" name="内容占位符 2"/>
          <p:cNvSpPr>
            <a:spLocks noGrp="1"/>
          </p:cNvSpPr>
          <p:nvPr>
            <p:ph sz="quarter" idx="13"/>
          </p:nvPr>
        </p:nvSpPr>
        <p:spPr/>
        <p:txBody>
          <a:bodyPr/>
          <a:lstStyle/>
          <a:p>
            <a:r>
              <a:rPr lang="zh-CN" altLang="en-US"/>
              <a:t>二分类的</a:t>
            </a:r>
            <a:r>
              <a:rPr lang="en-US" altLang="zh-CN"/>
              <a:t>FISHER</a:t>
            </a:r>
            <a:r>
              <a:rPr lang="zh-CN" altLang="en-US"/>
              <a:t>判别函数</a:t>
            </a:r>
            <a:endParaRPr lang="en-US" altLang="zh-CN"/>
          </a:p>
          <a:p>
            <a:pPr marL="0" indent="0">
              <a:buNone/>
            </a:pPr>
            <a:r>
              <a:rPr lang="zh-CN" altLang="en-US"/>
              <a:t>假设我们有⼀个 </a:t>
            </a:r>
            <a:r>
              <a:rPr lang="en-US" altLang="zh-CN"/>
              <a:t>n </a:t>
            </a:r>
            <a:r>
              <a:rPr lang="zh-CN" altLang="en-US"/>
              <a:t>维输⼊向量 </a:t>
            </a:r>
            <a:r>
              <a:rPr lang="en-US" altLang="zh-CN"/>
              <a:t>x </a:t>
            </a:r>
            <a:r>
              <a:rPr lang="zh-CN" altLang="en-US"/>
              <a:t>，然后使⽤下式投影到⼀维</a:t>
            </a:r>
            <a:endParaRPr lang="en-US" altLang="zh-CN"/>
          </a:p>
          <a:p>
            <a:endParaRPr lang="en-US" altLang="zh-CN"/>
          </a:p>
          <a:p>
            <a:endParaRPr lang="en-US" altLang="zh-CN"/>
          </a:p>
          <a:p>
            <a:pPr marL="0" indent="0">
              <a:buNone/>
            </a:pPr>
            <a:r>
              <a:rPr lang="zh-CN" altLang="en-US"/>
              <a:t>如果我们在 </a:t>
            </a:r>
            <a:r>
              <a:rPr lang="en-US" altLang="zh-CN"/>
              <a:t>y </a:t>
            </a:r>
            <a:r>
              <a:rPr lang="zh-CN" altLang="en-US"/>
              <a:t>上设置⼀个阈值，然后把 </a:t>
            </a:r>
            <a:r>
              <a:rPr lang="en-US" altLang="zh-CN"/>
              <a:t>y ≥ −y 0 </a:t>
            </a:r>
            <a:r>
              <a:rPr lang="zh-CN" altLang="en-US"/>
              <a:t>的样本分为 </a:t>
            </a:r>
            <a:r>
              <a:rPr lang="en-US" altLang="zh-CN"/>
              <a:t>C 1 </a:t>
            </a:r>
            <a:r>
              <a:rPr lang="zh-CN" altLang="en-US"/>
              <a:t>类，把其余的样本分为 </a:t>
            </a:r>
            <a:r>
              <a:rPr lang="en-US" altLang="zh-CN"/>
              <a:t>C 2 </a:t>
            </a:r>
            <a:r>
              <a:rPr lang="zh-CN" altLang="en-US"/>
              <a:t>类，那么我们就得到了之前讨论的标准的线性分类器。</a:t>
            </a:r>
            <a:endParaRPr lang="en-US" altLang="zh-CN"/>
          </a:p>
          <a:p>
            <a:pPr marL="0" indent="0">
              <a:buNone/>
            </a:pPr>
            <a:endParaRPr lang="zh-CN" altLang="en-US"/>
          </a:p>
        </p:txBody>
      </p:sp>
      <p:pic>
        <p:nvPicPr>
          <p:cNvPr id="4" name="图片 3"/>
          <p:cNvPicPr>
            <a:picLocks noChangeAspect="1"/>
          </p:cNvPicPr>
          <p:nvPr/>
        </p:nvPicPr>
        <p:blipFill>
          <a:blip r:embed="rId3">
            <a:clrChange>
              <a:clrFrom>
                <a:srgbClr val="FFFFFF"/>
              </a:clrFrom>
              <a:clrTo>
                <a:srgbClr val="FFFFFF">
                  <a:alpha val="0"/>
                </a:srgbClr>
              </a:clrTo>
            </a:clrChange>
          </a:blip>
          <a:stretch>
            <a:fillRect/>
          </a:stretch>
        </p:blipFill>
        <p:spPr>
          <a:xfrm>
            <a:off x="4344232" y="3204640"/>
            <a:ext cx="1390650" cy="514350"/>
          </a:xfrm>
          <a:prstGeom prst="rect">
            <a:avLst/>
          </a:prstGeom>
        </p:spPr>
      </p:pic>
    </p:spTree>
    <p:extLst>
      <p:ext uri="{BB962C8B-B14F-4D97-AF65-F5344CB8AC3E}">
        <p14:creationId xmlns:p14="http://schemas.microsoft.com/office/powerpoint/2010/main" val="31251133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Fisher</a:t>
            </a:r>
            <a:r>
              <a:rPr lang="zh-CN" altLang="en-US"/>
              <a:t>线性判别函数</a:t>
            </a:r>
          </a:p>
        </p:txBody>
      </p:sp>
      <p:pic>
        <p:nvPicPr>
          <p:cNvPr id="4" name="图片 3"/>
          <p:cNvPicPr>
            <a:picLocks noChangeAspect="1"/>
          </p:cNvPicPr>
          <p:nvPr/>
        </p:nvPicPr>
        <p:blipFill>
          <a:blip r:embed="rId3">
            <a:clrChange>
              <a:clrFrom>
                <a:srgbClr val="FFFFFF"/>
              </a:clrFrom>
              <a:clrTo>
                <a:srgbClr val="FFFFFF">
                  <a:alpha val="0"/>
                </a:srgbClr>
              </a:clrTo>
            </a:clrChange>
          </a:blip>
          <a:stretch>
            <a:fillRect/>
          </a:stretch>
        </p:blipFill>
        <p:spPr>
          <a:xfrm>
            <a:off x="1713391" y="2294316"/>
            <a:ext cx="7433860" cy="3329902"/>
          </a:xfrm>
          <a:prstGeom prst="rect">
            <a:avLst/>
          </a:prstGeom>
        </p:spPr>
      </p:pic>
      <p:sp>
        <p:nvSpPr>
          <p:cNvPr id="5" name="矩形 4"/>
          <p:cNvSpPr/>
          <p:nvPr/>
        </p:nvSpPr>
        <p:spPr>
          <a:xfrm>
            <a:off x="490493" y="3179771"/>
            <a:ext cx="10446059" cy="646331"/>
          </a:xfrm>
          <a:prstGeom prst="rect">
            <a:avLst/>
          </a:prstGeom>
        </p:spPr>
        <p:txBody>
          <a:bodyPr wrap="square">
            <a:spAutoFit/>
          </a:bodyPr>
          <a:lstStyle/>
          <a:p>
            <a:r>
              <a:rPr lang="en-US" altLang="zh-CN"/>
              <a:t>Fisher </a:t>
            </a:r>
            <a:r>
              <a:rPr lang="zh-CN" altLang="en-US"/>
              <a:t>提出的思想是最⼤化⼀个函数，这个函数能够让类均值的投影分开得较⼤，同时让每个类别内部的⽅差较⼩，从⽽最⼩化了类别的重叠。</a:t>
            </a:r>
          </a:p>
        </p:txBody>
      </p:sp>
    </p:spTree>
    <p:extLst>
      <p:ext uri="{BB962C8B-B14F-4D97-AF65-F5344CB8AC3E}">
        <p14:creationId xmlns:p14="http://schemas.microsoft.com/office/powerpoint/2010/main" val="3542402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26"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wipe(down)">
                                      <p:cBhvr>
                                        <p:cTn id="9" dur="580">
                                          <p:stCondLst>
                                            <p:cond delay="0"/>
                                          </p:stCondLst>
                                        </p:cTn>
                                        <p:tgtEl>
                                          <p:spTgt spid="5"/>
                                        </p:tgtEl>
                                      </p:cBhvr>
                                    </p:animEffect>
                                    <p:anim calcmode="lin" valueType="num">
                                      <p:cBhvr>
                                        <p:cTn id="10"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1"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2"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3"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4"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5" dur="26">
                                          <p:stCondLst>
                                            <p:cond delay="650"/>
                                          </p:stCondLst>
                                        </p:cTn>
                                        <p:tgtEl>
                                          <p:spTgt spid="5"/>
                                        </p:tgtEl>
                                      </p:cBhvr>
                                      <p:to x="100000" y="60000"/>
                                    </p:animScale>
                                    <p:animScale>
                                      <p:cBhvr>
                                        <p:cTn id="16" dur="166" decel="50000">
                                          <p:stCondLst>
                                            <p:cond delay="676"/>
                                          </p:stCondLst>
                                        </p:cTn>
                                        <p:tgtEl>
                                          <p:spTgt spid="5"/>
                                        </p:tgtEl>
                                      </p:cBhvr>
                                      <p:to x="100000" y="100000"/>
                                    </p:animScale>
                                    <p:animScale>
                                      <p:cBhvr>
                                        <p:cTn id="17" dur="26">
                                          <p:stCondLst>
                                            <p:cond delay="1312"/>
                                          </p:stCondLst>
                                        </p:cTn>
                                        <p:tgtEl>
                                          <p:spTgt spid="5"/>
                                        </p:tgtEl>
                                      </p:cBhvr>
                                      <p:to x="100000" y="80000"/>
                                    </p:animScale>
                                    <p:animScale>
                                      <p:cBhvr>
                                        <p:cTn id="18" dur="166" decel="50000">
                                          <p:stCondLst>
                                            <p:cond delay="1338"/>
                                          </p:stCondLst>
                                        </p:cTn>
                                        <p:tgtEl>
                                          <p:spTgt spid="5"/>
                                        </p:tgtEl>
                                      </p:cBhvr>
                                      <p:to x="100000" y="100000"/>
                                    </p:animScale>
                                    <p:animScale>
                                      <p:cBhvr>
                                        <p:cTn id="19" dur="26">
                                          <p:stCondLst>
                                            <p:cond delay="1642"/>
                                          </p:stCondLst>
                                        </p:cTn>
                                        <p:tgtEl>
                                          <p:spTgt spid="5"/>
                                        </p:tgtEl>
                                      </p:cBhvr>
                                      <p:to x="100000" y="90000"/>
                                    </p:animScale>
                                    <p:animScale>
                                      <p:cBhvr>
                                        <p:cTn id="20" dur="166" decel="50000">
                                          <p:stCondLst>
                                            <p:cond delay="1668"/>
                                          </p:stCondLst>
                                        </p:cTn>
                                        <p:tgtEl>
                                          <p:spTgt spid="5"/>
                                        </p:tgtEl>
                                      </p:cBhvr>
                                      <p:to x="100000" y="100000"/>
                                    </p:animScale>
                                    <p:animScale>
                                      <p:cBhvr>
                                        <p:cTn id="21" dur="26">
                                          <p:stCondLst>
                                            <p:cond delay="1808"/>
                                          </p:stCondLst>
                                        </p:cTn>
                                        <p:tgtEl>
                                          <p:spTgt spid="5"/>
                                        </p:tgtEl>
                                      </p:cBhvr>
                                      <p:to x="100000" y="95000"/>
                                    </p:animScale>
                                    <p:animScale>
                                      <p:cBhvr>
                                        <p:cTn id="22"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Fisher</a:t>
            </a:r>
            <a:r>
              <a:rPr lang="zh-CN" altLang="en-US"/>
              <a:t>线性判别函数</a:t>
            </a:r>
          </a:p>
        </p:txBody>
      </p:sp>
      <p:pic>
        <p:nvPicPr>
          <p:cNvPr id="4" name="内容占位符 3"/>
          <p:cNvPicPr>
            <a:picLocks noGrp="1" noChangeAspect="1"/>
          </p:cNvPicPr>
          <p:nvPr>
            <p:ph sz="quarter" idx="13"/>
          </p:nvPr>
        </p:nvPicPr>
        <p:blipFill>
          <a:blip r:embed="rId3">
            <a:clrChange>
              <a:clrFrom>
                <a:srgbClr val="FFFFFF"/>
              </a:clrFrom>
              <a:clrTo>
                <a:srgbClr val="FFFFFF">
                  <a:alpha val="0"/>
                </a:srgbClr>
              </a:clrTo>
            </a:clrChange>
          </a:blip>
          <a:stretch>
            <a:fillRect/>
          </a:stretch>
        </p:blipFill>
        <p:spPr>
          <a:xfrm>
            <a:off x="3751879" y="2290806"/>
            <a:ext cx="3181350" cy="885825"/>
          </a:xfrm>
          <a:prstGeom prst="rect">
            <a:avLst/>
          </a:prstGeom>
        </p:spPr>
      </p:pic>
      <p:pic>
        <p:nvPicPr>
          <p:cNvPr id="5" name="图片 4"/>
          <p:cNvPicPr>
            <a:picLocks noChangeAspect="1"/>
          </p:cNvPicPr>
          <p:nvPr/>
        </p:nvPicPr>
        <p:blipFill>
          <a:blip r:embed="rId4">
            <a:clrChange>
              <a:clrFrom>
                <a:srgbClr val="FFFFFF"/>
              </a:clrFrom>
              <a:clrTo>
                <a:srgbClr val="FFFFFF">
                  <a:alpha val="0"/>
                </a:srgbClr>
              </a:clrTo>
            </a:clrChange>
          </a:blip>
          <a:stretch>
            <a:fillRect/>
          </a:stretch>
        </p:blipFill>
        <p:spPr>
          <a:xfrm>
            <a:off x="1115350" y="3307952"/>
            <a:ext cx="3143250" cy="1000125"/>
          </a:xfrm>
          <a:prstGeom prst="rect">
            <a:avLst/>
          </a:prstGeom>
        </p:spPr>
      </p:pic>
      <p:pic>
        <p:nvPicPr>
          <p:cNvPr id="6" name="图片 5"/>
          <p:cNvPicPr>
            <a:picLocks noChangeAspect="1"/>
          </p:cNvPicPr>
          <p:nvPr/>
        </p:nvPicPr>
        <p:blipFill>
          <a:blip r:embed="rId5">
            <a:clrChange>
              <a:clrFrom>
                <a:srgbClr val="FFFFFF"/>
              </a:clrFrom>
              <a:clrTo>
                <a:srgbClr val="FFFFFF">
                  <a:alpha val="0"/>
                </a:srgbClr>
              </a:clrTo>
            </a:clrChange>
          </a:blip>
          <a:stretch>
            <a:fillRect/>
          </a:stretch>
        </p:blipFill>
        <p:spPr>
          <a:xfrm>
            <a:off x="1890943" y="4308077"/>
            <a:ext cx="1718893" cy="456430"/>
          </a:xfrm>
          <a:prstGeom prst="rect">
            <a:avLst/>
          </a:prstGeom>
        </p:spPr>
      </p:pic>
      <p:pic>
        <p:nvPicPr>
          <p:cNvPr id="7" name="图片 6"/>
          <p:cNvPicPr>
            <a:picLocks noChangeAspect="1"/>
          </p:cNvPicPr>
          <p:nvPr/>
        </p:nvPicPr>
        <p:blipFill>
          <a:blip r:embed="rId6">
            <a:clrChange>
              <a:clrFrom>
                <a:srgbClr val="FFFFFF"/>
              </a:clrFrom>
              <a:clrTo>
                <a:srgbClr val="FFFFFF">
                  <a:alpha val="0"/>
                </a:srgbClr>
              </a:clrTo>
            </a:clrChange>
          </a:blip>
          <a:stretch>
            <a:fillRect/>
          </a:stretch>
        </p:blipFill>
        <p:spPr>
          <a:xfrm>
            <a:off x="6203226" y="3556616"/>
            <a:ext cx="4029075" cy="685800"/>
          </a:xfrm>
          <a:prstGeom prst="rect">
            <a:avLst/>
          </a:prstGeom>
        </p:spPr>
      </p:pic>
      <p:pic>
        <p:nvPicPr>
          <p:cNvPr id="8" name="图片 7"/>
          <p:cNvPicPr>
            <a:picLocks noChangeAspect="1"/>
          </p:cNvPicPr>
          <p:nvPr/>
        </p:nvPicPr>
        <p:blipFill>
          <a:blip r:embed="rId7">
            <a:clrChange>
              <a:clrFrom>
                <a:srgbClr val="FFFFFF"/>
              </a:clrFrom>
              <a:clrTo>
                <a:srgbClr val="FFFFFF">
                  <a:alpha val="0"/>
                </a:srgbClr>
              </a:clrTo>
            </a:clrChange>
          </a:blip>
          <a:stretch>
            <a:fillRect/>
          </a:stretch>
        </p:blipFill>
        <p:spPr>
          <a:xfrm>
            <a:off x="5812608" y="4460701"/>
            <a:ext cx="5149834" cy="1050295"/>
          </a:xfrm>
          <a:prstGeom prst="rect">
            <a:avLst/>
          </a:prstGeom>
        </p:spPr>
      </p:pic>
      <p:pic>
        <p:nvPicPr>
          <p:cNvPr id="9" name="图片 8"/>
          <p:cNvPicPr>
            <a:picLocks noChangeAspect="1"/>
          </p:cNvPicPr>
          <p:nvPr/>
        </p:nvPicPr>
        <p:blipFill>
          <a:blip r:embed="rId8">
            <a:clrChange>
              <a:clrFrom>
                <a:srgbClr val="FFFFFF"/>
              </a:clrFrom>
              <a:clrTo>
                <a:srgbClr val="FFFFFF">
                  <a:alpha val="0"/>
                </a:srgbClr>
              </a:clrTo>
            </a:clrChange>
          </a:blip>
          <a:stretch>
            <a:fillRect/>
          </a:stretch>
        </p:blipFill>
        <p:spPr>
          <a:xfrm>
            <a:off x="1784885" y="4833720"/>
            <a:ext cx="1931008" cy="549264"/>
          </a:xfrm>
          <a:prstGeom prst="rect">
            <a:avLst/>
          </a:prstGeom>
        </p:spPr>
      </p:pic>
    </p:spTree>
    <p:extLst>
      <p:ext uri="{BB962C8B-B14F-4D97-AF65-F5344CB8AC3E}">
        <p14:creationId xmlns:p14="http://schemas.microsoft.com/office/powerpoint/2010/main" val="21446091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Fisher</a:t>
            </a:r>
            <a:r>
              <a:rPr lang="zh-CN" altLang="en-US"/>
              <a:t>线性判别函数</a:t>
            </a:r>
          </a:p>
        </p:txBody>
      </p:sp>
      <p:pic>
        <p:nvPicPr>
          <p:cNvPr id="4" name="内容占位符 3"/>
          <p:cNvPicPr>
            <a:picLocks noGrp="1" noChangeAspect="1"/>
          </p:cNvPicPr>
          <p:nvPr>
            <p:ph sz="quarter" idx="13"/>
          </p:nvPr>
        </p:nvPicPr>
        <p:blipFill>
          <a:blip r:embed="rId3">
            <a:clrChange>
              <a:clrFrom>
                <a:srgbClr val="FFFFFF"/>
              </a:clrFrom>
              <a:clrTo>
                <a:srgbClr val="FFFFFF">
                  <a:alpha val="0"/>
                </a:srgbClr>
              </a:clrTo>
            </a:clrChange>
          </a:blip>
          <a:stretch>
            <a:fillRect/>
          </a:stretch>
        </p:blipFill>
        <p:spPr>
          <a:xfrm>
            <a:off x="3859722" y="2124675"/>
            <a:ext cx="2857500" cy="952500"/>
          </a:xfrm>
          <a:prstGeom prst="rect">
            <a:avLst/>
          </a:prstGeom>
        </p:spPr>
      </p:pic>
      <p:pic>
        <p:nvPicPr>
          <p:cNvPr id="5" name="图片 4"/>
          <p:cNvPicPr>
            <a:picLocks noChangeAspect="1"/>
          </p:cNvPicPr>
          <p:nvPr/>
        </p:nvPicPr>
        <p:blipFill>
          <a:blip r:embed="rId4">
            <a:clrChange>
              <a:clrFrom>
                <a:srgbClr val="FFFFFF"/>
              </a:clrFrom>
              <a:clrTo>
                <a:srgbClr val="FFFFFF">
                  <a:alpha val="0"/>
                </a:srgbClr>
              </a:clrTo>
            </a:clrChange>
          </a:blip>
          <a:stretch>
            <a:fillRect/>
          </a:stretch>
        </p:blipFill>
        <p:spPr>
          <a:xfrm>
            <a:off x="3573308" y="3577823"/>
            <a:ext cx="4352925" cy="485775"/>
          </a:xfrm>
          <a:prstGeom prst="rect">
            <a:avLst/>
          </a:prstGeom>
        </p:spPr>
      </p:pic>
      <p:pic>
        <p:nvPicPr>
          <p:cNvPr id="6" name="图片 5"/>
          <p:cNvPicPr>
            <a:picLocks noChangeAspect="1"/>
          </p:cNvPicPr>
          <p:nvPr/>
        </p:nvPicPr>
        <p:blipFill>
          <a:blip r:embed="rId5">
            <a:clrChange>
              <a:clrFrom>
                <a:srgbClr val="FFFFFF"/>
              </a:clrFrom>
              <a:clrTo>
                <a:srgbClr val="FFFFFF">
                  <a:alpha val="0"/>
                </a:srgbClr>
              </a:clrTo>
            </a:clrChange>
          </a:blip>
          <a:stretch>
            <a:fillRect/>
          </a:stretch>
        </p:blipFill>
        <p:spPr>
          <a:xfrm>
            <a:off x="2072983" y="4309201"/>
            <a:ext cx="8095464" cy="1016063"/>
          </a:xfrm>
          <a:prstGeom prst="rect">
            <a:avLst/>
          </a:prstGeom>
        </p:spPr>
      </p:pic>
      <p:sp>
        <p:nvSpPr>
          <p:cNvPr id="7" name="文本框 6"/>
          <p:cNvSpPr txBox="1"/>
          <p:nvPr/>
        </p:nvSpPr>
        <p:spPr>
          <a:xfrm>
            <a:off x="146529" y="3577823"/>
            <a:ext cx="1786739" cy="369332"/>
          </a:xfrm>
          <a:prstGeom prst="rect">
            <a:avLst/>
          </a:prstGeom>
          <a:noFill/>
        </p:spPr>
        <p:txBody>
          <a:bodyPr wrap="square" rtlCol="0">
            <a:spAutoFit/>
          </a:bodyPr>
          <a:lstStyle/>
          <a:p>
            <a:r>
              <a:rPr lang="zh-CN" altLang="en-US"/>
              <a:t>类间协方差矩阵</a:t>
            </a:r>
          </a:p>
        </p:txBody>
      </p:sp>
      <p:sp>
        <p:nvSpPr>
          <p:cNvPr id="8" name="文本框 7"/>
          <p:cNvSpPr txBox="1"/>
          <p:nvPr/>
        </p:nvSpPr>
        <p:spPr>
          <a:xfrm>
            <a:off x="146528" y="4561545"/>
            <a:ext cx="1786739" cy="369332"/>
          </a:xfrm>
          <a:prstGeom prst="rect">
            <a:avLst/>
          </a:prstGeom>
          <a:noFill/>
        </p:spPr>
        <p:txBody>
          <a:bodyPr wrap="square" rtlCol="0">
            <a:spAutoFit/>
          </a:bodyPr>
          <a:lstStyle/>
          <a:p>
            <a:r>
              <a:rPr lang="zh-CN" altLang="en-US"/>
              <a:t>类内协方差矩阵</a:t>
            </a:r>
          </a:p>
        </p:txBody>
      </p:sp>
      <p:cxnSp>
        <p:nvCxnSpPr>
          <p:cNvPr id="9" name="直接连接符 8"/>
          <p:cNvCxnSpPr/>
          <p:nvPr/>
        </p:nvCxnSpPr>
        <p:spPr>
          <a:xfrm>
            <a:off x="7048500" y="3833388"/>
            <a:ext cx="600075" cy="0"/>
          </a:xfrm>
          <a:prstGeom prst="line">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文本框 9"/>
              <p:cNvSpPr txBox="1"/>
              <p:nvPr/>
            </p:nvSpPr>
            <p:spPr>
              <a:xfrm>
                <a:off x="7180510" y="3909400"/>
                <a:ext cx="3360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1</m:t>
                          </m:r>
                        </m:sub>
                      </m:sSub>
                    </m:oMath>
                  </m:oMathPara>
                </a14:m>
                <a:endParaRPr lang="zh-CN" altLang="en-US"/>
              </a:p>
            </p:txBody>
          </p:sp>
        </mc:Choice>
        <mc:Fallback xmlns="">
          <p:sp>
            <p:nvSpPr>
              <p:cNvPr id="10" name="文本框 9"/>
              <p:cNvSpPr txBox="1">
                <a:spLocks noRot="1" noChangeAspect="1" noMove="1" noResize="1" noEditPoints="1" noAdjustHandles="1" noChangeArrowheads="1" noChangeShapeType="1" noTextEdit="1"/>
              </p:cNvSpPr>
              <p:nvPr/>
            </p:nvSpPr>
            <p:spPr>
              <a:xfrm>
                <a:off x="7180510" y="3909400"/>
                <a:ext cx="336053" cy="276999"/>
              </a:xfrm>
              <a:prstGeom prst="rect">
                <a:avLst/>
              </a:prstGeom>
              <a:blipFill>
                <a:blip r:embed="rId6"/>
                <a:stretch>
                  <a:fillRect l="-12727" r="-7273" b="-195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70249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Fisher</a:t>
            </a:r>
            <a:r>
              <a:rPr lang="zh-CN" altLang="en-US"/>
              <a:t>线性判别函数</a:t>
            </a:r>
          </a:p>
        </p:txBody>
      </p:sp>
      <p:sp>
        <p:nvSpPr>
          <p:cNvPr id="3" name="内容占位符 2"/>
          <p:cNvSpPr>
            <a:spLocks noGrp="1"/>
          </p:cNvSpPr>
          <p:nvPr>
            <p:ph sz="quarter" idx="13"/>
          </p:nvPr>
        </p:nvSpPr>
        <p:spPr>
          <a:xfrm>
            <a:off x="685801" y="2517764"/>
            <a:ext cx="10394707" cy="387057"/>
          </a:xfrm>
        </p:spPr>
        <p:txBody>
          <a:bodyPr>
            <a:normAutofit fontScale="92500" lnSpcReduction="20000"/>
          </a:bodyPr>
          <a:lstStyle/>
          <a:p>
            <a:pPr marL="0" indent="0">
              <a:buNone/>
            </a:pPr>
            <a:r>
              <a:rPr lang="zh-CN" altLang="en-US"/>
              <a:t>令</a:t>
            </a:r>
            <a:r>
              <a:rPr lang="en-US" altLang="zh-CN"/>
              <a:t>J(W)</a:t>
            </a:r>
            <a:r>
              <a:rPr lang="zh-CN" altLang="en-US"/>
              <a:t>对</a:t>
            </a:r>
            <a:r>
              <a:rPr lang="en-US" altLang="zh-CN"/>
              <a:t>W</a:t>
            </a:r>
            <a:r>
              <a:rPr lang="zh-CN" altLang="en-US"/>
              <a:t>的导数为</a:t>
            </a:r>
            <a:r>
              <a:rPr lang="en-US" altLang="zh-CN"/>
              <a:t>0</a:t>
            </a:r>
            <a:r>
              <a:rPr lang="zh-CN" altLang="en-US"/>
              <a:t>，解得</a:t>
            </a:r>
            <a:endParaRPr lang="en-US" altLang="zh-CN"/>
          </a:p>
          <a:p>
            <a:pPr marL="0" indent="0">
              <a:buNone/>
            </a:pPr>
            <a:endParaRPr lang="zh-CN" altLang="en-US"/>
          </a:p>
        </p:txBody>
      </p:sp>
      <p:pic>
        <p:nvPicPr>
          <p:cNvPr id="4" name="图片 3"/>
          <p:cNvPicPr>
            <a:picLocks noChangeAspect="1"/>
          </p:cNvPicPr>
          <p:nvPr/>
        </p:nvPicPr>
        <p:blipFill>
          <a:blip r:embed="rId3">
            <a:clrChange>
              <a:clrFrom>
                <a:srgbClr val="FFFFFF"/>
              </a:clrFrom>
              <a:clrTo>
                <a:srgbClr val="FFFFFF">
                  <a:alpha val="0"/>
                </a:srgbClr>
              </a:clrTo>
            </a:clrChange>
          </a:blip>
          <a:stretch>
            <a:fillRect/>
          </a:stretch>
        </p:blipFill>
        <p:spPr>
          <a:xfrm>
            <a:off x="2457451" y="3290055"/>
            <a:ext cx="5448300" cy="561975"/>
          </a:xfrm>
          <a:prstGeom prst="rect">
            <a:avLst/>
          </a:prstGeom>
        </p:spPr>
      </p:pic>
      <p:sp>
        <p:nvSpPr>
          <p:cNvPr id="5" name="文本框 4"/>
          <p:cNvSpPr txBox="1"/>
          <p:nvPr/>
        </p:nvSpPr>
        <p:spPr>
          <a:xfrm>
            <a:off x="754603" y="4237264"/>
            <a:ext cx="2299316" cy="369332"/>
          </a:xfrm>
          <a:prstGeom prst="rect">
            <a:avLst/>
          </a:prstGeom>
          <a:noFill/>
        </p:spPr>
        <p:txBody>
          <a:bodyPr wrap="square" rtlCol="0">
            <a:spAutoFit/>
          </a:bodyPr>
          <a:lstStyle/>
          <a:p>
            <a:r>
              <a:rPr lang="zh-CN" altLang="en-US"/>
              <a:t>此时，</a:t>
            </a:r>
            <a:r>
              <a:rPr lang="en-US" altLang="zh-CN"/>
              <a:t> J(W)</a:t>
            </a:r>
            <a:r>
              <a:rPr lang="zh-CN" altLang="en-US"/>
              <a:t>有最大值。</a:t>
            </a:r>
          </a:p>
        </p:txBody>
      </p:sp>
      <p:cxnSp>
        <p:nvCxnSpPr>
          <p:cNvPr id="7" name="直接连接符 6"/>
          <p:cNvCxnSpPr/>
          <p:nvPr/>
        </p:nvCxnSpPr>
        <p:spPr>
          <a:xfrm>
            <a:off x="2645546" y="3373515"/>
            <a:ext cx="1624613" cy="337351"/>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461247" y="3373515"/>
            <a:ext cx="1624613" cy="33735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文本框 8"/>
              <p:cNvSpPr txBox="1"/>
              <p:nvPr/>
            </p:nvSpPr>
            <p:spPr>
              <a:xfrm>
                <a:off x="4778842" y="2870207"/>
                <a:ext cx="63016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𝑆</m:t>
                          </m:r>
                        </m:e>
                        <m:sub>
                          <m:r>
                            <a:rPr lang="en-US" altLang="zh-CN" b="1" i="1">
                              <a:latin typeface="Cambria Math" panose="02040503050406030204" pitchFamily="18" charset="0"/>
                            </a:rPr>
                            <m:t>𝐵</m:t>
                          </m:r>
                        </m:sub>
                      </m:sSub>
                      <m:r>
                        <a:rPr lang="en-US" altLang="zh-CN" b="1" i="1">
                          <a:latin typeface="Cambria Math" panose="02040503050406030204" pitchFamily="18" charset="0"/>
                        </a:rPr>
                        <m:t>𝑤</m:t>
                      </m:r>
                      <m:r>
                        <a:rPr lang="en-US" altLang="zh-CN" b="1" i="1">
                          <a:latin typeface="Cambria Math" panose="02040503050406030204" pitchFamily="18" charset="0"/>
                        </a:rPr>
                        <m:t>=</m:t>
                      </m:r>
                      <m:d>
                        <m:dPr>
                          <m:ctrlPr>
                            <a:rPr lang="en-US" altLang="zh-CN" b="1" i="1">
                              <a:latin typeface="Cambria Math" panose="02040503050406030204" pitchFamily="18" charset="0"/>
                            </a:rPr>
                          </m:ctrlPr>
                        </m:dPr>
                        <m:e>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𝒎</m:t>
                              </m:r>
                            </m:e>
                            <m:sub>
                              <m:r>
                                <a:rPr lang="en-US" altLang="zh-CN" b="1" i="1">
                                  <a:latin typeface="Cambria Math" panose="02040503050406030204" pitchFamily="18" charset="0"/>
                                </a:rPr>
                                <m:t>𝟐</m:t>
                              </m:r>
                            </m:sub>
                          </m:sSub>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𝒎</m:t>
                              </m:r>
                            </m:e>
                            <m:sub>
                              <m:r>
                                <a:rPr lang="en-US" altLang="zh-CN" b="1" i="1">
                                  <a:latin typeface="Cambria Math" panose="02040503050406030204" pitchFamily="18" charset="0"/>
                                </a:rPr>
                                <m:t>𝟏</m:t>
                              </m:r>
                            </m:sub>
                          </m:sSub>
                        </m:e>
                      </m:d>
                      <m:sSup>
                        <m:sSupPr>
                          <m:ctrlPr>
                            <a:rPr lang="en-US" altLang="zh-CN" b="1" i="1">
                              <a:latin typeface="Cambria Math" panose="02040503050406030204" pitchFamily="18" charset="0"/>
                            </a:rPr>
                          </m:ctrlPr>
                        </m:sSupPr>
                        <m:e>
                          <m:d>
                            <m:dPr>
                              <m:ctrlPr>
                                <a:rPr lang="en-US" altLang="zh-CN" b="1" i="1">
                                  <a:latin typeface="Cambria Math" panose="02040503050406030204" pitchFamily="18" charset="0"/>
                                </a:rPr>
                              </m:ctrlPr>
                            </m:dPr>
                            <m:e>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𝒎</m:t>
                                  </m:r>
                                </m:e>
                                <m:sub>
                                  <m:r>
                                    <a:rPr lang="en-US" altLang="zh-CN" b="1" i="1">
                                      <a:latin typeface="Cambria Math" panose="02040503050406030204" pitchFamily="18" charset="0"/>
                                    </a:rPr>
                                    <m:t>𝟐</m:t>
                                  </m:r>
                                </m:sub>
                              </m:sSub>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𝒎</m:t>
                                  </m:r>
                                </m:e>
                                <m:sub>
                                  <m:r>
                                    <a:rPr lang="en-US" altLang="zh-CN" b="1" i="1">
                                      <a:latin typeface="Cambria Math" panose="02040503050406030204" pitchFamily="18" charset="0"/>
                                    </a:rPr>
                                    <m:t>𝟏</m:t>
                                  </m:r>
                                </m:sub>
                              </m:sSub>
                            </m:e>
                          </m:d>
                          <m:r>
                            <m:rPr>
                              <m:nor/>
                            </m:rPr>
                            <a:rPr lang="zh-CN" altLang="en-US" b="1" i="1">
                              <a:latin typeface="Cambria Math" panose="02040503050406030204" pitchFamily="18" charset="0"/>
                            </a:rPr>
                            <m:t> </m:t>
                          </m:r>
                        </m:e>
                        <m:sup>
                          <m:r>
                            <a:rPr lang="en-US" altLang="zh-CN" b="1" i="1">
                              <a:latin typeface="Cambria Math" panose="02040503050406030204" pitchFamily="18" charset="0"/>
                            </a:rPr>
                            <m:t>𝑇</m:t>
                          </m:r>
                        </m:sup>
                      </m:sSup>
                      <m:r>
                        <a:rPr lang="en-US" altLang="zh-CN" b="1" i="1">
                          <a:latin typeface="Cambria Math" panose="02040503050406030204" pitchFamily="18" charset="0"/>
                        </a:rPr>
                        <m:t>𝑤</m:t>
                      </m:r>
                      <m:r>
                        <a:rPr lang="en-US" altLang="zh-CN" b="1" i="1" smtClean="0">
                          <a:latin typeface="Cambria Math" panose="02040503050406030204" pitchFamily="18" charset="0"/>
                        </a:rPr>
                        <m:t>=</m:t>
                      </m:r>
                      <m:d>
                        <m:dPr>
                          <m:ctrlPr>
                            <a:rPr lang="en-US" altLang="zh-CN" b="1" i="1">
                              <a:latin typeface="Cambria Math" panose="02040503050406030204" pitchFamily="18" charset="0"/>
                            </a:rPr>
                          </m:ctrlPr>
                        </m:dPr>
                        <m:e>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𝒎</m:t>
                              </m:r>
                            </m:e>
                            <m:sub>
                              <m:r>
                                <a:rPr lang="en-US" altLang="zh-CN" b="1" i="1">
                                  <a:latin typeface="Cambria Math" panose="02040503050406030204" pitchFamily="18" charset="0"/>
                                </a:rPr>
                                <m:t>𝟐</m:t>
                              </m:r>
                            </m:sub>
                          </m:sSub>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𝒎</m:t>
                              </m:r>
                            </m:e>
                            <m:sub>
                              <m:r>
                                <a:rPr lang="en-US" altLang="zh-CN" b="1" i="1">
                                  <a:latin typeface="Cambria Math" panose="02040503050406030204" pitchFamily="18" charset="0"/>
                                </a:rPr>
                                <m:t>𝟏</m:t>
                              </m:r>
                            </m:sub>
                          </m:sSub>
                        </m:e>
                      </m:d>
                      <m:r>
                        <a:rPr lang="en-US" altLang="zh-CN" b="1" i="1" smtClean="0">
                          <a:latin typeface="Cambria Math" panose="02040503050406030204" pitchFamily="18" charset="0"/>
                          <a:ea typeface="Cambria Math" panose="02040503050406030204" pitchFamily="18" charset="0"/>
                        </a:rPr>
                        <m:t>×</m:t>
                      </m:r>
                      <m:r>
                        <a:rPr lang="zh-CN" altLang="en-US" b="1" i="1">
                          <a:latin typeface="Cambria Math" panose="02040503050406030204" pitchFamily="18" charset="0"/>
                          <a:ea typeface="Cambria Math" panose="02040503050406030204" pitchFamily="18" charset="0"/>
                        </a:rPr>
                        <m:t>标量</m:t>
                      </m:r>
                    </m:oMath>
                  </m:oMathPara>
                </a14:m>
                <a:endParaRPr lang="zh-CN" altLang="en-US" b="1" i="1">
                  <a:latin typeface="Cambria Math" panose="02040503050406030204" pitchFamily="18" charset="0"/>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4778842" y="2870207"/>
                <a:ext cx="6301666" cy="369332"/>
              </a:xfrm>
              <a:prstGeom prst="rect">
                <a:avLst/>
              </a:prstGeom>
              <a:blipFill>
                <a:blip r:embed="rId4"/>
                <a:stretch>
                  <a:fillRect b="-8333"/>
                </a:stretch>
              </a:blipFill>
            </p:spPr>
            <p:txBody>
              <a:bodyPr/>
              <a:lstStyle/>
              <a:p>
                <a:r>
                  <a:rPr lang="zh-CN" altLang="en-US">
                    <a:noFill/>
                  </a:rPr>
                  <a:t> </a:t>
                </a:r>
              </a:p>
            </p:txBody>
          </p:sp>
        </mc:Fallback>
      </mc:AlternateContent>
      <p:pic>
        <p:nvPicPr>
          <p:cNvPr id="11" name="图片 10"/>
          <p:cNvPicPr>
            <a:picLocks noChangeAspect="1"/>
          </p:cNvPicPr>
          <p:nvPr/>
        </p:nvPicPr>
        <p:blipFill>
          <a:blip r:embed="rId5"/>
          <a:stretch>
            <a:fillRect/>
          </a:stretch>
        </p:blipFill>
        <p:spPr>
          <a:xfrm>
            <a:off x="3381468" y="3198652"/>
            <a:ext cx="3714750" cy="742950"/>
          </a:xfrm>
          <a:prstGeom prst="rect">
            <a:avLst/>
          </a:prstGeom>
        </p:spPr>
      </p:pic>
    </p:spTree>
    <p:extLst>
      <p:ext uri="{BB962C8B-B14F-4D97-AF65-F5344CB8AC3E}">
        <p14:creationId xmlns:p14="http://schemas.microsoft.com/office/powerpoint/2010/main" val="3401797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Fisher</a:t>
            </a:r>
            <a:r>
              <a:rPr lang="zh-CN" altLang="en-US"/>
              <a:t>线性判别函数</a:t>
            </a:r>
          </a:p>
        </p:txBody>
      </p:sp>
      <p:grpSp>
        <p:nvGrpSpPr>
          <p:cNvPr id="7" name="组合 6"/>
          <p:cNvGrpSpPr/>
          <p:nvPr/>
        </p:nvGrpSpPr>
        <p:grpSpPr>
          <a:xfrm>
            <a:off x="883813" y="2328248"/>
            <a:ext cx="9698369" cy="2776411"/>
            <a:chOff x="1700559" y="2381515"/>
            <a:chExt cx="8005992" cy="1835740"/>
          </a:xfrm>
        </p:grpSpPr>
        <p:pic>
          <p:nvPicPr>
            <p:cNvPr id="5" name="图片 4"/>
            <p:cNvPicPr>
              <a:picLocks noChangeAspect="1"/>
            </p:cNvPicPr>
            <p:nvPr/>
          </p:nvPicPr>
          <p:blipFill>
            <a:blip r:embed="rId2">
              <a:clrChange>
                <a:clrFrom>
                  <a:srgbClr val="FFFFFF"/>
                </a:clrFrom>
                <a:clrTo>
                  <a:srgbClr val="FFFFFF">
                    <a:alpha val="0"/>
                  </a:srgbClr>
                </a:clrTo>
              </a:clrChange>
            </a:blip>
            <a:stretch>
              <a:fillRect/>
            </a:stretch>
          </p:blipFill>
          <p:spPr>
            <a:xfrm>
              <a:off x="1700559" y="2381515"/>
              <a:ext cx="7980331" cy="1351196"/>
            </a:xfrm>
            <a:prstGeom prst="rect">
              <a:avLst/>
            </a:prstGeom>
          </p:spPr>
        </p:pic>
        <p:pic>
          <p:nvPicPr>
            <p:cNvPr id="6" name="图片 5"/>
            <p:cNvPicPr>
              <a:picLocks noChangeAspect="1"/>
            </p:cNvPicPr>
            <p:nvPr/>
          </p:nvPicPr>
          <p:blipFill>
            <a:blip r:embed="rId3">
              <a:clrChange>
                <a:clrFrom>
                  <a:srgbClr val="FFFFFF"/>
                </a:clrFrom>
                <a:clrTo>
                  <a:srgbClr val="FFFFFF">
                    <a:alpha val="0"/>
                  </a:srgbClr>
                </a:clrTo>
              </a:clrChange>
            </a:blip>
            <a:stretch>
              <a:fillRect/>
            </a:stretch>
          </p:blipFill>
          <p:spPr>
            <a:xfrm>
              <a:off x="1700559" y="3732711"/>
              <a:ext cx="8005992" cy="484544"/>
            </a:xfrm>
            <a:prstGeom prst="rect">
              <a:avLst/>
            </a:prstGeom>
          </p:spPr>
        </p:pic>
      </p:grpSp>
      <p:sp>
        <p:nvSpPr>
          <p:cNvPr id="8" name="文本框 7"/>
          <p:cNvSpPr txBox="1"/>
          <p:nvPr/>
        </p:nvSpPr>
        <p:spPr>
          <a:xfrm>
            <a:off x="5579602" y="4738242"/>
            <a:ext cx="4851659" cy="372863"/>
          </a:xfrm>
          <a:prstGeom prst="rect">
            <a:avLst/>
          </a:prstGeom>
          <a:solidFill>
            <a:srgbClr val="E0E0E0"/>
          </a:solidFill>
          <a:ln>
            <a:noFill/>
          </a:ln>
        </p:spPr>
        <p:txBody>
          <a:bodyPr wrap="square" rtlCol="0">
            <a:spAutoFit/>
          </a:bodyPr>
          <a:lstStyle/>
          <a:p>
            <a:endParaRPr lang="zh-CN" altLang="en-US"/>
          </a:p>
        </p:txBody>
      </p:sp>
    </p:spTree>
    <p:extLst>
      <p:ext uri="{BB962C8B-B14F-4D97-AF65-F5344CB8AC3E}">
        <p14:creationId xmlns:p14="http://schemas.microsoft.com/office/powerpoint/2010/main" val="16064847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Fisher</a:t>
            </a:r>
            <a:r>
              <a:rPr lang="zh-CN" altLang="en-US"/>
              <a:t>线性判别函数</a:t>
            </a:r>
          </a:p>
        </p:txBody>
      </p:sp>
      <p:sp>
        <p:nvSpPr>
          <p:cNvPr id="3" name="内容占位符 2"/>
          <p:cNvSpPr>
            <a:spLocks noGrp="1"/>
          </p:cNvSpPr>
          <p:nvPr>
            <p:ph sz="quarter" idx="13"/>
          </p:nvPr>
        </p:nvSpPr>
        <p:spPr>
          <a:xfrm>
            <a:off x="798991" y="2059620"/>
            <a:ext cx="4280213" cy="506027"/>
          </a:xfrm>
        </p:spPr>
        <p:txBody>
          <a:bodyPr>
            <a:normAutofit/>
          </a:bodyPr>
          <a:lstStyle/>
          <a:p>
            <a:r>
              <a:rPr lang="zh-CN" altLang="en-US"/>
              <a:t>多分类的</a:t>
            </a:r>
            <a:r>
              <a:rPr lang="en-US" altLang="zh-CN"/>
              <a:t>FISHER</a:t>
            </a:r>
            <a:r>
              <a:rPr lang="zh-CN" altLang="en-US"/>
              <a:t>判别函数</a:t>
            </a:r>
            <a:endParaRPr lang="en-US" altLang="zh-CN"/>
          </a:p>
          <a:p>
            <a:pPr marL="0" indent="0">
              <a:buNone/>
            </a:pPr>
            <a:endParaRPr lang="zh-CN" altLang="en-US"/>
          </a:p>
        </p:txBody>
      </p:sp>
      <p:pic>
        <p:nvPicPr>
          <p:cNvPr id="5" name="图片 4"/>
          <p:cNvPicPr>
            <a:picLocks noChangeAspect="1"/>
          </p:cNvPicPr>
          <p:nvPr/>
        </p:nvPicPr>
        <p:blipFill>
          <a:blip r:embed="rId3">
            <a:clrChange>
              <a:clrFrom>
                <a:srgbClr val="FFFFFF"/>
              </a:clrFrom>
              <a:clrTo>
                <a:srgbClr val="FFFFFF">
                  <a:alpha val="0"/>
                </a:srgbClr>
              </a:clrTo>
            </a:clrChange>
          </a:blip>
          <a:stretch>
            <a:fillRect/>
          </a:stretch>
        </p:blipFill>
        <p:spPr>
          <a:xfrm>
            <a:off x="685801" y="3030532"/>
            <a:ext cx="10126000" cy="1491299"/>
          </a:xfrm>
          <a:prstGeom prst="rect">
            <a:avLst/>
          </a:prstGeom>
        </p:spPr>
      </p:pic>
    </p:spTree>
    <p:extLst>
      <p:ext uri="{BB962C8B-B14F-4D97-AF65-F5344CB8AC3E}">
        <p14:creationId xmlns:p14="http://schemas.microsoft.com/office/powerpoint/2010/main" val="30339782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Fisher</a:t>
            </a:r>
            <a:r>
              <a:rPr lang="zh-CN" altLang="en-US"/>
              <a:t>线性判别函数</a:t>
            </a:r>
          </a:p>
        </p:txBody>
      </p:sp>
      <p:pic>
        <p:nvPicPr>
          <p:cNvPr id="4" name="图片 3"/>
          <p:cNvPicPr>
            <a:picLocks noChangeAspect="1"/>
          </p:cNvPicPr>
          <p:nvPr/>
        </p:nvPicPr>
        <p:blipFill>
          <a:blip r:embed="rId3">
            <a:clrChange>
              <a:clrFrom>
                <a:srgbClr val="FFFFFF"/>
              </a:clrFrom>
              <a:clrTo>
                <a:srgbClr val="FFFFFF">
                  <a:alpha val="0"/>
                </a:srgbClr>
              </a:clrTo>
            </a:clrChange>
          </a:blip>
          <a:stretch>
            <a:fillRect/>
          </a:stretch>
        </p:blipFill>
        <p:spPr>
          <a:xfrm>
            <a:off x="3121056" y="1991207"/>
            <a:ext cx="5238750" cy="619125"/>
          </a:xfrm>
          <a:prstGeom prst="rect">
            <a:avLst/>
          </a:prstGeom>
        </p:spPr>
      </p:pic>
      <p:pic>
        <p:nvPicPr>
          <p:cNvPr id="8" name="图片 7"/>
          <p:cNvPicPr>
            <a:picLocks noChangeAspect="1"/>
          </p:cNvPicPr>
          <p:nvPr/>
        </p:nvPicPr>
        <p:blipFill>
          <a:blip r:embed="rId4"/>
          <a:stretch>
            <a:fillRect/>
          </a:stretch>
        </p:blipFill>
        <p:spPr>
          <a:xfrm>
            <a:off x="4872653" y="2771467"/>
            <a:ext cx="2286000" cy="485775"/>
          </a:xfrm>
          <a:prstGeom prst="rect">
            <a:avLst/>
          </a:prstGeom>
        </p:spPr>
      </p:pic>
      <p:cxnSp>
        <p:nvCxnSpPr>
          <p:cNvPr id="10" name="曲线连接符 9"/>
          <p:cNvCxnSpPr/>
          <p:nvPr/>
        </p:nvCxnSpPr>
        <p:spPr>
          <a:xfrm rot="5400000" flipH="1" flipV="1">
            <a:off x="6132603" y="1015706"/>
            <a:ext cx="12700" cy="5106267"/>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5">
            <a:clrChange>
              <a:clrFrom>
                <a:srgbClr val="FFFFFF"/>
              </a:clrFrom>
              <a:clrTo>
                <a:srgbClr val="FFFFFF">
                  <a:alpha val="0"/>
                </a:srgbClr>
              </a:clrTo>
            </a:clrChange>
          </a:blip>
          <a:stretch>
            <a:fillRect/>
          </a:stretch>
        </p:blipFill>
        <p:spPr>
          <a:xfrm>
            <a:off x="6863089" y="3562489"/>
            <a:ext cx="3809384" cy="785729"/>
          </a:xfrm>
          <a:prstGeom prst="rect">
            <a:avLst/>
          </a:prstGeom>
        </p:spPr>
      </p:pic>
      <p:pic>
        <p:nvPicPr>
          <p:cNvPr id="13" name="图片 12"/>
          <p:cNvPicPr>
            <a:picLocks noChangeAspect="1"/>
          </p:cNvPicPr>
          <p:nvPr/>
        </p:nvPicPr>
        <p:blipFill>
          <a:blip r:embed="rId6">
            <a:clrChange>
              <a:clrFrom>
                <a:srgbClr val="FFFFFF"/>
              </a:clrFrom>
              <a:clrTo>
                <a:srgbClr val="FFFFFF">
                  <a:alpha val="0"/>
                </a:srgbClr>
              </a:clrTo>
            </a:clrChange>
          </a:blip>
          <a:stretch>
            <a:fillRect/>
          </a:stretch>
        </p:blipFill>
        <p:spPr>
          <a:xfrm>
            <a:off x="1188971" y="3601143"/>
            <a:ext cx="1629385" cy="791224"/>
          </a:xfrm>
          <a:prstGeom prst="rect">
            <a:avLst/>
          </a:prstGeom>
        </p:spPr>
      </p:pic>
      <p:pic>
        <p:nvPicPr>
          <p:cNvPr id="14" name="图片 13"/>
          <p:cNvPicPr>
            <a:picLocks noChangeAspect="1"/>
          </p:cNvPicPr>
          <p:nvPr/>
        </p:nvPicPr>
        <p:blipFill>
          <a:blip r:embed="rId7">
            <a:clrChange>
              <a:clrFrom>
                <a:srgbClr val="FFFFFF"/>
              </a:clrFrom>
              <a:clrTo>
                <a:srgbClr val="FFFFFF">
                  <a:alpha val="0"/>
                </a:srgbClr>
              </a:clrTo>
            </a:clrChange>
          </a:blip>
          <a:stretch>
            <a:fillRect/>
          </a:stretch>
        </p:blipFill>
        <p:spPr>
          <a:xfrm>
            <a:off x="2697357" y="3610207"/>
            <a:ext cx="3815089" cy="852141"/>
          </a:xfrm>
          <a:prstGeom prst="rect">
            <a:avLst/>
          </a:prstGeom>
        </p:spPr>
      </p:pic>
      <p:pic>
        <p:nvPicPr>
          <p:cNvPr id="15" name="图片 14"/>
          <p:cNvPicPr>
            <a:picLocks noChangeAspect="1"/>
          </p:cNvPicPr>
          <p:nvPr/>
        </p:nvPicPr>
        <p:blipFill>
          <a:blip r:embed="rId8">
            <a:clrChange>
              <a:clrFrom>
                <a:srgbClr val="FFFFFF"/>
              </a:clrFrom>
              <a:clrTo>
                <a:srgbClr val="FFFFFF">
                  <a:alpha val="0"/>
                </a:srgbClr>
              </a:clrTo>
            </a:clrChange>
          </a:blip>
          <a:stretch>
            <a:fillRect/>
          </a:stretch>
        </p:blipFill>
        <p:spPr>
          <a:xfrm>
            <a:off x="1457150" y="4672476"/>
            <a:ext cx="3327811" cy="802549"/>
          </a:xfrm>
          <a:prstGeom prst="rect">
            <a:avLst/>
          </a:prstGeom>
        </p:spPr>
      </p:pic>
      <p:pic>
        <p:nvPicPr>
          <p:cNvPr id="16" name="图片 15"/>
          <p:cNvPicPr>
            <a:picLocks noChangeAspect="1"/>
          </p:cNvPicPr>
          <p:nvPr/>
        </p:nvPicPr>
        <p:blipFill>
          <a:blip r:embed="rId9">
            <a:clrChange>
              <a:clrFrom>
                <a:srgbClr val="FFFFFF"/>
              </a:clrFrom>
              <a:clrTo>
                <a:srgbClr val="FFFFFF">
                  <a:alpha val="0"/>
                </a:srgbClr>
              </a:clrTo>
            </a:clrChange>
          </a:blip>
          <a:stretch>
            <a:fillRect/>
          </a:stretch>
        </p:blipFill>
        <p:spPr>
          <a:xfrm>
            <a:off x="5225439" y="4690741"/>
            <a:ext cx="2203465" cy="784284"/>
          </a:xfrm>
          <a:prstGeom prst="rect">
            <a:avLst/>
          </a:prstGeom>
        </p:spPr>
      </p:pic>
      <p:pic>
        <p:nvPicPr>
          <p:cNvPr id="17" name="图片 16"/>
          <p:cNvPicPr>
            <a:picLocks noChangeAspect="1"/>
          </p:cNvPicPr>
          <p:nvPr/>
        </p:nvPicPr>
        <p:blipFill>
          <a:blip r:embed="rId10">
            <a:clrChange>
              <a:clrFrom>
                <a:srgbClr val="FFFFFF"/>
              </a:clrFrom>
              <a:clrTo>
                <a:srgbClr val="FFFFFF">
                  <a:alpha val="0"/>
                </a:srgbClr>
              </a:clrTo>
            </a:clrChange>
          </a:blip>
          <a:stretch>
            <a:fillRect/>
          </a:stretch>
        </p:blipFill>
        <p:spPr>
          <a:xfrm>
            <a:off x="7869382" y="4707427"/>
            <a:ext cx="3326256" cy="767598"/>
          </a:xfrm>
          <a:prstGeom prst="rect">
            <a:avLst/>
          </a:prstGeom>
        </p:spPr>
      </p:pic>
    </p:spTree>
    <p:extLst>
      <p:ext uri="{BB962C8B-B14F-4D97-AF65-F5344CB8AC3E}">
        <p14:creationId xmlns:p14="http://schemas.microsoft.com/office/powerpoint/2010/main" val="82312308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Fisher</a:t>
            </a:r>
            <a:r>
              <a:rPr lang="zh-CN" altLang="en-US"/>
              <a:t>线性判别函数</a:t>
            </a:r>
          </a:p>
        </p:txBody>
      </p:sp>
      <p:pic>
        <p:nvPicPr>
          <p:cNvPr id="4" name="图片 3"/>
          <p:cNvPicPr>
            <a:picLocks noChangeAspect="1"/>
          </p:cNvPicPr>
          <p:nvPr/>
        </p:nvPicPr>
        <p:blipFill>
          <a:blip r:embed="rId3">
            <a:clrChange>
              <a:clrFrom>
                <a:srgbClr val="FFFFFF"/>
              </a:clrFrom>
              <a:clrTo>
                <a:srgbClr val="FFFFFF">
                  <a:alpha val="0"/>
                </a:srgbClr>
              </a:clrTo>
            </a:clrChange>
          </a:blip>
          <a:stretch>
            <a:fillRect/>
          </a:stretch>
        </p:blipFill>
        <p:spPr>
          <a:xfrm>
            <a:off x="685801" y="2100553"/>
            <a:ext cx="10322511" cy="3037954"/>
          </a:xfrm>
          <a:prstGeom prst="rect">
            <a:avLst/>
          </a:prstGeom>
        </p:spPr>
      </p:pic>
      <p:sp>
        <p:nvSpPr>
          <p:cNvPr id="3" name="笑脸 2"/>
          <p:cNvSpPr/>
          <p:nvPr/>
        </p:nvSpPr>
        <p:spPr>
          <a:xfrm>
            <a:off x="11008312" y="120297"/>
            <a:ext cx="600363" cy="43410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761922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感知器算法</a:t>
            </a:r>
          </a:p>
        </p:txBody>
      </p:sp>
      <p:pic>
        <p:nvPicPr>
          <p:cNvPr id="4" name="图片 3"/>
          <p:cNvPicPr>
            <a:picLocks noChangeAspect="1"/>
          </p:cNvPicPr>
          <p:nvPr/>
        </p:nvPicPr>
        <p:blipFill>
          <a:blip r:embed="rId3">
            <a:clrChange>
              <a:clrFrom>
                <a:srgbClr val="FFFFFF"/>
              </a:clrFrom>
              <a:clrTo>
                <a:srgbClr val="FFFFFF">
                  <a:alpha val="0"/>
                </a:srgbClr>
              </a:clrTo>
            </a:clrChange>
          </a:blip>
          <a:stretch>
            <a:fillRect/>
          </a:stretch>
        </p:blipFill>
        <p:spPr>
          <a:xfrm>
            <a:off x="3100849" y="2746438"/>
            <a:ext cx="2581275" cy="495300"/>
          </a:xfrm>
          <a:prstGeom prst="rect">
            <a:avLst/>
          </a:prstGeom>
        </p:spPr>
      </p:pic>
      <p:pic>
        <p:nvPicPr>
          <p:cNvPr id="5" name="图片 4"/>
          <p:cNvPicPr>
            <a:picLocks noChangeAspect="1"/>
          </p:cNvPicPr>
          <p:nvPr/>
        </p:nvPicPr>
        <p:blipFill>
          <a:blip r:embed="rId4">
            <a:clrChange>
              <a:clrFrom>
                <a:srgbClr val="FFFFFF"/>
              </a:clrFrom>
              <a:clrTo>
                <a:srgbClr val="FFFFFF">
                  <a:alpha val="0"/>
                </a:srgbClr>
              </a:clrTo>
            </a:clrChange>
          </a:blip>
          <a:stretch>
            <a:fillRect/>
          </a:stretch>
        </p:blipFill>
        <p:spPr>
          <a:xfrm>
            <a:off x="6002367" y="2513076"/>
            <a:ext cx="2886075" cy="962025"/>
          </a:xfrm>
          <a:prstGeom prst="rect">
            <a:avLst/>
          </a:prstGeom>
        </p:spPr>
      </p:pic>
      <p:grpSp>
        <p:nvGrpSpPr>
          <p:cNvPr id="8" name="组合 7"/>
          <p:cNvGrpSpPr/>
          <p:nvPr/>
        </p:nvGrpSpPr>
        <p:grpSpPr>
          <a:xfrm>
            <a:off x="1740023" y="3945974"/>
            <a:ext cx="8996038" cy="369332"/>
            <a:chOff x="1083076" y="3244638"/>
            <a:chExt cx="8996038" cy="369332"/>
          </a:xfrm>
        </p:grpSpPr>
        <p:sp>
          <p:nvSpPr>
            <p:cNvPr id="6" name="文本框 5"/>
            <p:cNvSpPr txBox="1"/>
            <p:nvPr/>
          </p:nvSpPr>
          <p:spPr>
            <a:xfrm>
              <a:off x="1083076" y="3244638"/>
              <a:ext cx="5033638" cy="369332"/>
            </a:xfrm>
            <a:prstGeom prst="rect">
              <a:avLst/>
            </a:prstGeom>
            <a:noFill/>
          </p:spPr>
          <p:txBody>
            <a:bodyPr wrap="square" rtlCol="0">
              <a:spAutoFit/>
            </a:bodyPr>
            <a:lstStyle/>
            <a:p>
              <a:r>
                <a:rPr lang="zh-CN" altLang="en-US"/>
                <a:t>目标变量</a:t>
              </a:r>
            </a:p>
          </p:txBody>
        </p:sp>
        <p:pic>
          <p:nvPicPr>
            <p:cNvPr id="7" name="图片 6"/>
            <p:cNvPicPr>
              <a:picLocks noChangeAspect="1"/>
            </p:cNvPicPr>
            <p:nvPr/>
          </p:nvPicPr>
          <p:blipFill>
            <a:blip r:embed="rId5">
              <a:clrChange>
                <a:clrFrom>
                  <a:srgbClr val="FFFFFF"/>
                </a:clrFrom>
                <a:clrTo>
                  <a:srgbClr val="FFFFFF">
                    <a:alpha val="0"/>
                  </a:srgbClr>
                </a:clrTo>
              </a:clrChange>
            </a:blip>
            <a:stretch>
              <a:fillRect/>
            </a:stretch>
          </p:blipFill>
          <p:spPr>
            <a:xfrm>
              <a:off x="2154314" y="3264917"/>
              <a:ext cx="7924800" cy="342900"/>
            </a:xfrm>
            <a:prstGeom prst="rect">
              <a:avLst/>
            </a:prstGeom>
          </p:spPr>
        </p:pic>
      </p:grpSp>
    </p:spTree>
    <p:extLst>
      <p:ext uri="{BB962C8B-B14F-4D97-AF65-F5344CB8AC3E}">
        <p14:creationId xmlns:p14="http://schemas.microsoft.com/office/powerpoint/2010/main" val="18644708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a:spLocks noGrp="1"/>
          </p:cNvSpPr>
          <p:nvPr>
            <p:ph type="title"/>
          </p:nvPr>
        </p:nvSpPr>
        <p:spPr>
          <a:xfrm>
            <a:off x="2525393" y="2144706"/>
            <a:ext cx="7234152" cy="1151965"/>
          </a:xfrm>
        </p:spPr>
        <p:txBody>
          <a:bodyPr/>
          <a:lstStyle/>
          <a:p>
            <a:r>
              <a:rPr lang="zh-CN" altLang="en-US" b="1">
                <a:latin typeface="+mj-ea"/>
              </a:rPr>
              <a:t>什么是分类线性模型？</a:t>
            </a:r>
          </a:p>
        </p:txBody>
      </p:sp>
    </p:spTree>
    <p:extLst>
      <p:ext uri="{BB962C8B-B14F-4D97-AF65-F5344CB8AC3E}">
        <p14:creationId xmlns:p14="http://schemas.microsoft.com/office/powerpoint/2010/main" val="100752517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感知器算法</a:t>
            </a:r>
          </a:p>
        </p:txBody>
      </p:sp>
      <p:sp>
        <p:nvSpPr>
          <p:cNvPr id="3" name="内容占位符 2"/>
          <p:cNvSpPr>
            <a:spLocks noGrp="1"/>
          </p:cNvSpPr>
          <p:nvPr>
            <p:ph sz="quarter" idx="13"/>
          </p:nvPr>
        </p:nvSpPr>
        <p:spPr/>
        <p:txBody>
          <a:bodyPr>
            <a:normAutofit/>
          </a:bodyPr>
          <a:lstStyle/>
          <a:p>
            <a:r>
              <a:rPr lang="zh-CN" altLang="en-US"/>
              <a:t>确定感知器参数</a:t>
            </a:r>
            <a:r>
              <a:rPr lang="en-US" altLang="zh-CN"/>
              <a:t>W</a:t>
            </a:r>
            <a:r>
              <a:rPr lang="zh-CN" altLang="en-US"/>
              <a:t>的方法</a:t>
            </a:r>
            <a:endParaRPr lang="en-US" altLang="zh-CN"/>
          </a:p>
          <a:p>
            <a:pPr marL="0" indent="0">
              <a:buNone/>
            </a:pPr>
            <a:endParaRPr lang="en-US" altLang="zh-CN"/>
          </a:p>
          <a:p>
            <a:pPr marL="0" indent="0">
              <a:buNone/>
            </a:pPr>
            <a:r>
              <a:rPr lang="en-US" altLang="zh-CN"/>
              <a:t> 1</a:t>
            </a:r>
            <a:r>
              <a:rPr lang="zh-CN" altLang="en-US"/>
              <a:t> 误分类的总数</a:t>
            </a:r>
            <a:endParaRPr lang="en-US" altLang="zh-CN"/>
          </a:p>
          <a:p>
            <a:pPr marL="0" indent="0">
              <a:buNone/>
            </a:pPr>
            <a:endParaRPr lang="en-US" altLang="zh-CN"/>
          </a:p>
          <a:p>
            <a:pPr marL="0" indent="0">
              <a:buNone/>
            </a:pPr>
            <a:r>
              <a:rPr lang="en-US" altLang="zh-CN"/>
              <a:t> 2 </a:t>
            </a:r>
            <a:r>
              <a:rPr lang="zh-CN" altLang="en-US"/>
              <a:t>感知器准则</a:t>
            </a:r>
            <a:endParaRPr lang="en-US" altLang="zh-CN"/>
          </a:p>
          <a:p>
            <a:pPr marL="0" indent="0">
              <a:buNone/>
            </a:pPr>
            <a:endParaRPr lang="zh-CN" altLang="en-US"/>
          </a:p>
        </p:txBody>
      </p:sp>
      <p:sp>
        <p:nvSpPr>
          <p:cNvPr id="4" name="文本框 3"/>
          <p:cNvSpPr txBox="1"/>
          <p:nvPr/>
        </p:nvSpPr>
        <p:spPr>
          <a:xfrm>
            <a:off x="2833150" y="2769833"/>
            <a:ext cx="8247355" cy="1477328"/>
          </a:xfrm>
          <a:prstGeom prst="rect">
            <a:avLst/>
          </a:prstGeom>
          <a:noFill/>
        </p:spPr>
        <p:txBody>
          <a:bodyPr wrap="square" rtlCol="0">
            <a:spAutoFit/>
          </a:bodyPr>
          <a:lstStyle/>
          <a:p>
            <a:r>
              <a:rPr lang="zh-CN" altLang="en-US"/>
              <a:t>这样做会使得学习算法不会很简单，因为这样做会使误差函数变为 </a:t>
            </a:r>
            <a:r>
              <a:rPr lang="en-US" altLang="zh-CN"/>
              <a:t>w </a:t>
            </a:r>
            <a:r>
              <a:rPr lang="zh-CN" altLang="en-US"/>
              <a:t>的分段常函数，从⽽当 </a:t>
            </a:r>
            <a:r>
              <a:rPr lang="en-US" altLang="zh-CN"/>
              <a:t>w </a:t>
            </a:r>
            <a:r>
              <a:rPr lang="zh-CN" altLang="en-US"/>
              <a:t>的变化使得决策边界移过某个数据点时，这个函数会不连续变化。这样做还使得使⽤误差函数改变 </a:t>
            </a:r>
            <a:r>
              <a:rPr lang="en-US" altLang="zh-CN"/>
              <a:t>w </a:t>
            </a:r>
            <a:r>
              <a:rPr lang="zh-CN" altLang="en-US"/>
              <a:t>的⽅法⽆法使⽤，因为在⼏乎所有的地⽅梯度都等于零。</a:t>
            </a:r>
            <a:endParaRPr lang="en-US" altLang="zh-CN"/>
          </a:p>
          <a:p>
            <a:endParaRPr lang="zh-CN" altLang="en-US"/>
          </a:p>
        </p:txBody>
      </p:sp>
      <mc:AlternateContent xmlns:mc="http://schemas.openxmlformats.org/markup-compatibility/2006" xmlns:a14="http://schemas.microsoft.com/office/drawing/2010/main">
        <mc:Choice Requires="a14">
          <p:sp>
            <p:nvSpPr>
              <p:cNvPr id="5" name="文本框 4"/>
              <p:cNvSpPr txBox="1"/>
              <p:nvPr/>
            </p:nvSpPr>
            <p:spPr>
              <a:xfrm>
                <a:off x="2833148" y="4137804"/>
                <a:ext cx="8247355" cy="1200329"/>
              </a:xfrm>
              <a:prstGeom prst="rect">
                <a:avLst/>
              </a:prstGeom>
              <a:noFill/>
            </p:spPr>
            <p:txBody>
              <a:bodyPr wrap="square" rtlCol="0">
                <a:spAutoFit/>
              </a:bodyPr>
              <a:lstStyle/>
              <a:p>
                <a:r>
                  <a:rPr lang="zh-CN" altLang="en-US"/>
                  <a:t>寻找一个权向量</a:t>
                </a:r>
                <a:r>
                  <a:rPr lang="en-US" altLang="zh-CN"/>
                  <a:t>W</a:t>
                </a:r>
                <a:r>
                  <a:rPr lang="zh-CN" altLang="en-US"/>
                  <a:t>，使得</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𝑊</m:t>
                        </m:r>
                      </m:e>
                      <m:sup>
                        <m:r>
                          <a:rPr lang="en-US" altLang="zh-CN" b="0" i="1" smtClean="0">
                            <a:latin typeface="Cambria Math" panose="02040503050406030204" pitchFamily="18" charset="0"/>
                          </a:rPr>
                          <m:t>𝑇</m:t>
                        </m:r>
                      </m:sup>
                    </m:sSup>
                    <m:r>
                      <m:rPr>
                        <m:sty m:val="p"/>
                      </m:rPr>
                      <a:rPr lang="el-GR" altLang="zh-CN" i="1" smtClean="0">
                        <a:latin typeface="Cambria Math" panose="02040503050406030204" pitchFamily="18" charset="0"/>
                        <a:ea typeface="Cambria Math" panose="02040503050406030204" pitchFamily="18" charset="0"/>
                      </a:rPr>
                      <m:t>Φ</m:t>
                    </m:r>
                    <m:d>
                      <m:dPr>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𝑛</m:t>
                            </m:r>
                          </m:sub>
                        </m:sSub>
                      </m:e>
                    </m:d>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𝑡</m:t>
                        </m:r>
                      </m:e>
                      <m:sub>
                        <m:r>
                          <a:rPr lang="en-US" altLang="zh-CN" b="0" i="1" smtClean="0">
                            <a:latin typeface="Cambria Math" panose="02040503050406030204" pitchFamily="18" charset="0"/>
                            <a:ea typeface="Cambria Math" panose="02040503050406030204" pitchFamily="18" charset="0"/>
                          </a:rPr>
                          <m:t>𝑛</m:t>
                        </m:r>
                      </m:sub>
                    </m:sSub>
                    <m:r>
                      <a:rPr lang="en-US" altLang="zh-CN" b="0" i="1" smtClean="0">
                        <a:latin typeface="Cambria Math" panose="02040503050406030204" pitchFamily="18" charset="0"/>
                        <a:ea typeface="Cambria Math" panose="02040503050406030204" pitchFamily="18" charset="0"/>
                      </a:rPr>
                      <m:t>&gt;0</m:t>
                    </m:r>
                    <m:r>
                      <a:rPr lang="zh-CN" altLang="en-US" i="1">
                        <a:latin typeface="Cambria Math" panose="02040503050406030204" pitchFamily="18" charset="0"/>
                        <a:ea typeface="Cambria Math" panose="02040503050406030204" pitchFamily="18" charset="0"/>
                      </a:rPr>
                      <m:t>总成立</m:t>
                    </m:r>
                  </m:oMath>
                </a14:m>
                <a:r>
                  <a:rPr lang="zh-CN" altLang="en-US"/>
                  <a:t>。</a:t>
                </a:r>
                <a:endParaRPr lang="en-US" altLang="zh-CN"/>
              </a:p>
              <a:p>
                <a:r>
                  <a:rPr lang="zh-CN" altLang="en-US"/>
                  <a:t>对于正确分类的模式，即</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𝑊</m:t>
                        </m:r>
                      </m:e>
                      <m:sup>
                        <m:r>
                          <a:rPr lang="en-US" altLang="zh-CN" i="1">
                            <a:latin typeface="Cambria Math" panose="02040503050406030204" pitchFamily="18" charset="0"/>
                          </a:rPr>
                          <m:t>𝑇</m:t>
                        </m:r>
                      </m:sup>
                    </m:sSup>
                    <m:r>
                      <m:rPr>
                        <m:sty m:val="p"/>
                      </m:rPr>
                      <a:rPr lang="el-GR" altLang="zh-CN" i="1">
                        <a:latin typeface="Cambria Math" panose="02040503050406030204" pitchFamily="18" charset="0"/>
                        <a:ea typeface="Cambria Math" panose="02040503050406030204" pitchFamily="18" charset="0"/>
                      </a:rPr>
                      <m:t>Φ</m:t>
                    </m:r>
                    <m:d>
                      <m:dPr>
                        <m:ctrlPr>
                          <a:rPr lang="en-US" altLang="zh-CN"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𝑛</m:t>
                            </m:r>
                          </m:sub>
                        </m:sSub>
                      </m:e>
                    </m:d>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𝑡</m:t>
                        </m:r>
                      </m:e>
                      <m:sub>
                        <m:r>
                          <a:rPr lang="en-US" altLang="zh-CN" i="1">
                            <a:latin typeface="Cambria Math" panose="02040503050406030204" pitchFamily="18" charset="0"/>
                            <a:ea typeface="Cambria Math" panose="02040503050406030204" pitchFamily="18" charset="0"/>
                          </a:rPr>
                          <m:t>𝑛</m:t>
                        </m:r>
                      </m:sub>
                    </m:sSub>
                    <m:r>
                      <a:rPr lang="en-US" altLang="zh-CN" i="1">
                        <a:latin typeface="Cambria Math" panose="02040503050406030204" pitchFamily="18" charset="0"/>
                        <a:ea typeface="Cambria Math" panose="02040503050406030204" pitchFamily="18" charset="0"/>
                      </a:rPr>
                      <m:t>&gt;0</m:t>
                    </m:r>
                  </m:oMath>
                </a14:m>
                <a:r>
                  <a:rPr lang="zh-CN" altLang="en-US"/>
                  <a:t>，感知器准则赋予</a:t>
                </a:r>
                <a:r>
                  <a:rPr lang="en-US" altLang="zh-CN"/>
                  <a:t>0</a:t>
                </a:r>
                <a:r>
                  <a:rPr lang="zh-CN" altLang="en-US"/>
                  <a:t>误差，对于错误分类的模式，即</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𝑊</m:t>
                        </m:r>
                      </m:e>
                      <m:sup>
                        <m:r>
                          <a:rPr lang="en-US" altLang="zh-CN" i="1">
                            <a:latin typeface="Cambria Math" panose="02040503050406030204" pitchFamily="18" charset="0"/>
                          </a:rPr>
                          <m:t>𝑇</m:t>
                        </m:r>
                      </m:sup>
                    </m:sSup>
                    <m:r>
                      <m:rPr>
                        <m:sty m:val="p"/>
                      </m:rPr>
                      <a:rPr lang="el-GR" altLang="zh-CN" i="1">
                        <a:latin typeface="Cambria Math" panose="02040503050406030204" pitchFamily="18" charset="0"/>
                        <a:ea typeface="Cambria Math" panose="02040503050406030204" pitchFamily="18" charset="0"/>
                      </a:rPr>
                      <m:t>Φ</m:t>
                    </m:r>
                    <m:d>
                      <m:dPr>
                        <m:ctrlPr>
                          <a:rPr lang="en-US" altLang="zh-CN"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𝑛</m:t>
                            </m:r>
                          </m:sub>
                        </m:sSub>
                      </m:e>
                    </m:d>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𝑡</m:t>
                        </m:r>
                      </m:e>
                      <m:sub>
                        <m:r>
                          <a:rPr lang="en-US" altLang="zh-CN" i="1">
                            <a:latin typeface="Cambria Math" panose="02040503050406030204" pitchFamily="18" charset="0"/>
                            <a:ea typeface="Cambria Math" panose="02040503050406030204" pitchFamily="18" charset="0"/>
                          </a:rPr>
                          <m:t>𝑛</m:t>
                        </m:r>
                      </m:sub>
                    </m:sSub>
                    <m:r>
                      <a:rPr lang="en-US" altLang="zh-CN" b="0" i="1" smtClean="0">
                        <a:latin typeface="Cambria Math" panose="02040503050406030204" pitchFamily="18" charset="0"/>
                        <a:ea typeface="Cambria Math" panose="02040503050406030204" pitchFamily="18" charset="0"/>
                      </a:rPr>
                      <m:t>&lt;</m:t>
                    </m:r>
                    <m:r>
                      <a:rPr lang="en-US" altLang="zh-CN" i="1">
                        <a:latin typeface="Cambria Math" panose="02040503050406030204" pitchFamily="18" charset="0"/>
                        <a:ea typeface="Cambria Math" panose="02040503050406030204" pitchFamily="18" charset="0"/>
                      </a:rPr>
                      <m:t>0</m:t>
                    </m:r>
                  </m:oMath>
                </a14:m>
                <a:r>
                  <a:rPr lang="zh-CN" altLang="en-US"/>
                  <a:t>，它试着最小化</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m:t>
                        </m:r>
                        <m:r>
                          <a:rPr lang="en-US" altLang="zh-CN" i="1">
                            <a:latin typeface="Cambria Math" panose="02040503050406030204" pitchFamily="18" charset="0"/>
                          </a:rPr>
                          <m:t>𝑊</m:t>
                        </m:r>
                      </m:e>
                      <m:sup>
                        <m:r>
                          <a:rPr lang="en-US" altLang="zh-CN" i="1">
                            <a:latin typeface="Cambria Math" panose="02040503050406030204" pitchFamily="18" charset="0"/>
                          </a:rPr>
                          <m:t>𝑇</m:t>
                        </m:r>
                      </m:sup>
                    </m:sSup>
                    <m:r>
                      <m:rPr>
                        <m:sty m:val="p"/>
                      </m:rPr>
                      <a:rPr lang="el-GR" altLang="zh-CN" i="1">
                        <a:latin typeface="Cambria Math" panose="02040503050406030204" pitchFamily="18" charset="0"/>
                        <a:ea typeface="Cambria Math" panose="02040503050406030204" pitchFamily="18" charset="0"/>
                      </a:rPr>
                      <m:t>Φ</m:t>
                    </m:r>
                    <m:d>
                      <m:dPr>
                        <m:ctrlPr>
                          <a:rPr lang="en-US" altLang="zh-CN"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𝑛</m:t>
                            </m:r>
                          </m:sub>
                        </m:sSub>
                      </m:e>
                    </m:d>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𝑡</m:t>
                        </m:r>
                      </m:e>
                      <m:sub>
                        <m:r>
                          <a:rPr lang="en-US" altLang="zh-CN" i="1">
                            <a:latin typeface="Cambria Math" panose="02040503050406030204" pitchFamily="18" charset="0"/>
                            <a:ea typeface="Cambria Math" panose="02040503050406030204" pitchFamily="18" charset="0"/>
                          </a:rPr>
                          <m:t>𝑛</m:t>
                        </m:r>
                      </m:sub>
                    </m:sSub>
                    <m:r>
                      <a:rPr lang="zh-CN" altLang="en-US" i="1" smtClean="0">
                        <a:latin typeface="Cambria Math" panose="02040503050406030204" pitchFamily="18" charset="0"/>
                        <a:ea typeface="Cambria Math" panose="02040503050406030204" pitchFamily="18" charset="0"/>
                      </a:rPr>
                      <m:t>。</m:t>
                    </m:r>
                  </m:oMath>
                </a14:m>
                <a:endParaRPr lang="en-US" altLang="zh-CN"/>
              </a:p>
              <a:p>
                <a:endParaRPr lang="zh-CN" altLang="en-US"/>
              </a:p>
            </p:txBody>
          </p:sp>
        </mc:Choice>
        <mc:Fallback xmlns="">
          <p:sp>
            <p:nvSpPr>
              <p:cNvPr id="5" name="文本框 4"/>
              <p:cNvSpPr txBox="1">
                <a:spLocks noRot="1" noChangeAspect="1" noMove="1" noResize="1" noEditPoints="1" noAdjustHandles="1" noChangeArrowheads="1" noChangeShapeType="1" noTextEdit="1"/>
              </p:cNvSpPr>
              <p:nvPr/>
            </p:nvSpPr>
            <p:spPr>
              <a:xfrm>
                <a:off x="2833148" y="4137804"/>
                <a:ext cx="8247355" cy="1200329"/>
              </a:xfrm>
              <a:prstGeom prst="rect">
                <a:avLst/>
              </a:prstGeom>
              <a:blipFill>
                <a:blip r:embed="rId3"/>
                <a:stretch>
                  <a:fillRect l="-665" t="-40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21210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0"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感知器算法</a:t>
            </a:r>
          </a:p>
        </p:txBody>
      </p:sp>
      <p:pic>
        <p:nvPicPr>
          <p:cNvPr id="4" name="内容占位符 3"/>
          <p:cNvPicPr>
            <a:picLocks noGrp="1" noChangeAspect="1"/>
          </p:cNvPicPr>
          <p:nvPr>
            <p:ph sz="quarter" idx="13"/>
          </p:nvPr>
        </p:nvPicPr>
        <p:blipFill>
          <a:blip r:embed="rId2">
            <a:clrChange>
              <a:clrFrom>
                <a:srgbClr val="FFFFFF"/>
              </a:clrFrom>
              <a:clrTo>
                <a:srgbClr val="FFFFFF">
                  <a:alpha val="0"/>
                </a:srgbClr>
              </a:clrTo>
            </a:clrChange>
          </a:blip>
          <a:stretch>
            <a:fillRect/>
          </a:stretch>
        </p:blipFill>
        <p:spPr>
          <a:xfrm>
            <a:off x="3616605" y="2025974"/>
            <a:ext cx="3457575" cy="800100"/>
          </a:xfrm>
          <a:prstGeom prst="rect">
            <a:avLst/>
          </a:prstGeom>
        </p:spPr>
      </p:pic>
      <p:pic>
        <p:nvPicPr>
          <p:cNvPr id="6" name="图片 5"/>
          <p:cNvPicPr>
            <a:picLocks noChangeAspect="1"/>
          </p:cNvPicPr>
          <p:nvPr/>
        </p:nvPicPr>
        <p:blipFill>
          <a:blip r:embed="rId3">
            <a:clrChange>
              <a:clrFrom>
                <a:srgbClr val="FFFFFF"/>
              </a:clrFrom>
              <a:clrTo>
                <a:srgbClr val="FFFFFF">
                  <a:alpha val="0"/>
                </a:srgbClr>
              </a:clrTo>
            </a:clrChange>
          </a:blip>
          <a:stretch>
            <a:fillRect/>
          </a:stretch>
        </p:blipFill>
        <p:spPr>
          <a:xfrm>
            <a:off x="2968439" y="4277979"/>
            <a:ext cx="5448300" cy="514350"/>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790184" y="2791056"/>
                <a:ext cx="5386667" cy="369332"/>
              </a:xfrm>
              <a:prstGeom prst="rect">
                <a:avLst/>
              </a:prstGeom>
            </p:spPr>
            <p:txBody>
              <a:bodyPr wrap="none">
                <a:spAutoFit/>
              </a:bodyPr>
              <a:lstStyle/>
              <a:p>
                <a:r>
                  <a:rPr lang="zh-CN" altLang="en-US">
                    <a:ea typeface="Cambria Math" panose="02040503050406030204" pitchFamily="18" charset="0"/>
                  </a:rPr>
                  <a:t>其中</a:t>
                </a:r>
                <a14:m>
                  <m:oMath xmlns:m="http://schemas.openxmlformats.org/officeDocument/2006/math">
                    <m:r>
                      <a:rPr lang="zh-CN" altLang="en-US" i="1">
                        <a:latin typeface="Cambria Math" panose="02040503050406030204" pitchFamily="18" charset="0"/>
                        <a:ea typeface="Cambria Math" panose="02040503050406030204" pitchFamily="18" charset="0"/>
                      </a:rPr>
                      <m:t>，</m:t>
                    </m:r>
                    <m:sSub>
                      <m:sSubPr>
                        <m:ctrlPr>
                          <a:rPr lang="el-GR" altLang="zh-CN" i="1" smtClean="0">
                            <a:latin typeface="Cambria Math" panose="02040503050406030204" pitchFamily="18" charset="0"/>
                            <a:ea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Φ</m:t>
                        </m:r>
                      </m:e>
                      <m:sub>
                        <m:r>
                          <a:rPr lang="en-US" altLang="zh-CN" b="0" i="1" smtClean="0">
                            <a:latin typeface="Cambria Math" panose="02040503050406030204" pitchFamily="18" charset="0"/>
                            <a:ea typeface="Cambria Math" panose="02040503050406030204" pitchFamily="18" charset="0"/>
                          </a:rPr>
                          <m:t>𝑛</m:t>
                        </m:r>
                      </m:sub>
                    </m:sSub>
                    <m:r>
                      <a:rPr lang="en-US" altLang="zh-CN" b="0" i="1" smtClean="0">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Φ</m:t>
                    </m:r>
                    <m:d>
                      <m:dPr>
                        <m:ctrlPr>
                          <a:rPr lang="en-US" altLang="zh-CN"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𝑛</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𝑀</m:t>
                    </m:r>
                  </m:oMath>
                </a14:m>
                <a:r>
                  <a:rPr lang="zh-CN" altLang="en-US"/>
                  <a:t>表示所有误分类模式的集合。</a:t>
                </a:r>
              </a:p>
            </p:txBody>
          </p:sp>
        </mc:Choice>
        <mc:Fallback xmlns="">
          <p:sp>
            <p:nvSpPr>
              <p:cNvPr id="7" name="矩形 6"/>
              <p:cNvSpPr>
                <a:spLocks noRot="1" noChangeAspect="1" noMove="1" noResize="1" noEditPoints="1" noAdjustHandles="1" noChangeArrowheads="1" noChangeShapeType="1" noTextEdit="1"/>
              </p:cNvSpPr>
              <p:nvPr/>
            </p:nvSpPr>
            <p:spPr>
              <a:xfrm>
                <a:off x="790184" y="2791056"/>
                <a:ext cx="5386667" cy="369332"/>
              </a:xfrm>
              <a:prstGeom prst="rect">
                <a:avLst/>
              </a:prstGeom>
              <a:blipFill>
                <a:blip r:embed="rId4"/>
                <a:stretch>
                  <a:fillRect l="-1019" t="-13333" r="-340" b="-23333"/>
                </a:stretch>
              </a:blipFill>
            </p:spPr>
            <p:txBody>
              <a:bodyPr/>
              <a:lstStyle/>
              <a:p>
                <a:r>
                  <a:rPr lang="zh-CN" altLang="en-US">
                    <a:noFill/>
                  </a:rPr>
                  <a:t> </a:t>
                </a:r>
              </a:p>
            </p:txBody>
          </p:sp>
        </mc:Fallback>
      </mc:AlternateContent>
      <p:sp>
        <p:nvSpPr>
          <p:cNvPr id="8" name="矩形 7"/>
          <p:cNvSpPr/>
          <p:nvPr/>
        </p:nvSpPr>
        <p:spPr>
          <a:xfrm>
            <a:off x="790184" y="3663105"/>
            <a:ext cx="6149440" cy="369332"/>
          </a:xfrm>
          <a:prstGeom prst="rect">
            <a:avLst/>
          </a:prstGeom>
        </p:spPr>
        <p:txBody>
          <a:bodyPr wrap="none">
            <a:spAutoFit/>
          </a:bodyPr>
          <a:lstStyle/>
          <a:p>
            <a:r>
              <a:rPr lang="zh-CN" altLang="en-US">
                <a:ea typeface="Cambria Math" panose="02040503050406030204" pitchFamily="18" charset="0"/>
              </a:rPr>
              <a:t>对误差函数使用随机梯度下降算法，这样权向量</a:t>
            </a:r>
            <a:r>
              <a:rPr lang="en-US" altLang="zh-CN">
                <a:ea typeface="Cambria Math" panose="02040503050406030204" pitchFamily="18" charset="0"/>
              </a:rPr>
              <a:t>W</a:t>
            </a:r>
            <a:r>
              <a:rPr lang="zh-CN" altLang="en-US">
                <a:ea typeface="Cambria Math" panose="02040503050406030204" pitchFamily="18" charset="0"/>
              </a:rPr>
              <a:t>的变化为</a:t>
            </a:r>
            <a:endParaRPr lang="zh-CN" altLang="en-US"/>
          </a:p>
        </p:txBody>
      </p:sp>
    </p:spTree>
    <p:extLst>
      <p:ext uri="{BB962C8B-B14F-4D97-AF65-F5344CB8AC3E}">
        <p14:creationId xmlns:p14="http://schemas.microsoft.com/office/powerpoint/2010/main" val="148274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感知器算法</a:t>
            </a:r>
          </a:p>
        </p:txBody>
      </p:sp>
      <p:pic>
        <p:nvPicPr>
          <p:cNvPr id="4" name="图片 3"/>
          <p:cNvPicPr>
            <a:picLocks noChangeAspect="1"/>
          </p:cNvPicPr>
          <p:nvPr/>
        </p:nvPicPr>
        <p:blipFill>
          <a:blip r:embed="rId3"/>
          <a:stretch>
            <a:fillRect/>
          </a:stretch>
        </p:blipFill>
        <p:spPr>
          <a:xfrm>
            <a:off x="5818094" y="112542"/>
            <a:ext cx="5874683" cy="5465187"/>
          </a:xfrm>
          <a:prstGeom prst="rect">
            <a:avLst/>
          </a:prstGeom>
        </p:spPr>
      </p:pic>
      <p:sp>
        <p:nvSpPr>
          <p:cNvPr id="5" name="矩形 4"/>
          <p:cNvSpPr/>
          <p:nvPr/>
        </p:nvSpPr>
        <p:spPr>
          <a:xfrm>
            <a:off x="685801" y="2576193"/>
            <a:ext cx="4634753" cy="1754326"/>
          </a:xfrm>
          <a:prstGeom prst="rect">
            <a:avLst/>
          </a:prstGeom>
        </p:spPr>
        <p:txBody>
          <a:bodyPr wrap="square">
            <a:spAutoFit/>
          </a:bodyPr>
          <a:lstStyle/>
          <a:p>
            <a:r>
              <a:rPr lang="zh-CN" altLang="en-US"/>
              <a:t> 感知器算法收敛性的说明，给出了⼆维特征空间中的来⾃两个类别的数据点（红⾊和蓝</a:t>
            </a:r>
          </a:p>
          <a:p>
            <a:r>
              <a:rPr lang="zh-CN" altLang="en-US"/>
              <a:t>⾊）。</a:t>
            </a:r>
            <a:endParaRPr lang="en-US" altLang="zh-CN"/>
          </a:p>
          <a:p>
            <a:r>
              <a:rPr lang="zh-CN" altLang="en-US"/>
              <a:t>参数向量 w ，表⽰为⿊⾊箭头；</a:t>
            </a:r>
            <a:endParaRPr lang="en-US" altLang="zh-CN"/>
          </a:p>
          <a:p>
            <a:r>
              <a:rPr lang="zh-CN" altLang="en-US"/>
              <a:t>决策边界，表示为⿊⾊直线；</a:t>
            </a:r>
            <a:endParaRPr lang="en-US" altLang="zh-CN"/>
          </a:p>
          <a:p>
            <a:r>
              <a:rPr lang="zh-CN" altLang="en-US"/>
              <a:t>绿⾊圆圈，表示数据点被误分类。</a:t>
            </a:r>
          </a:p>
        </p:txBody>
      </p:sp>
    </p:spTree>
    <p:extLst>
      <p:ext uri="{BB962C8B-B14F-4D97-AF65-F5344CB8AC3E}">
        <p14:creationId xmlns:p14="http://schemas.microsoft.com/office/powerpoint/2010/main" val="37008519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感知器算法</a:t>
            </a:r>
          </a:p>
        </p:txBody>
      </p:sp>
      <p:sp>
        <p:nvSpPr>
          <p:cNvPr id="3" name="内容占位符 2"/>
          <p:cNvSpPr>
            <a:spLocks noGrp="1"/>
          </p:cNvSpPr>
          <p:nvPr>
            <p:ph sz="quarter" idx="13"/>
          </p:nvPr>
        </p:nvSpPr>
        <p:spPr/>
        <p:txBody>
          <a:bodyPr/>
          <a:lstStyle/>
          <a:p>
            <a:r>
              <a:rPr lang="zh-CN" altLang="en-US"/>
              <a:t>优点</a:t>
            </a:r>
            <a:endParaRPr lang="en-US" altLang="zh-CN"/>
          </a:p>
          <a:p>
            <a:pPr marL="0" indent="0">
              <a:buNone/>
            </a:pPr>
            <a:r>
              <a:rPr lang="zh-CN" altLang="en-US"/>
              <a:t>如果存在⼀个精确的解（即如果训练数据线性可分），那么感知器算法可以保证在有限步骤内找到⼀个精确解。</a:t>
            </a:r>
            <a:endParaRPr lang="en-US" altLang="zh-CN"/>
          </a:p>
          <a:p>
            <a:pPr marL="0" indent="0">
              <a:buNone/>
            </a:pPr>
            <a:endParaRPr lang="zh-CN" altLang="en-US"/>
          </a:p>
        </p:txBody>
      </p:sp>
    </p:spTree>
    <p:extLst>
      <p:ext uri="{BB962C8B-B14F-4D97-AF65-F5344CB8AC3E}">
        <p14:creationId xmlns:p14="http://schemas.microsoft.com/office/powerpoint/2010/main" val="33587049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感知器算法</a:t>
            </a:r>
          </a:p>
        </p:txBody>
      </p:sp>
      <p:sp>
        <p:nvSpPr>
          <p:cNvPr id="3" name="内容占位符 2"/>
          <p:cNvSpPr>
            <a:spLocks noGrp="1"/>
          </p:cNvSpPr>
          <p:nvPr>
            <p:ph sz="quarter" idx="13"/>
          </p:nvPr>
        </p:nvSpPr>
        <p:spPr/>
        <p:txBody>
          <a:bodyPr>
            <a:normAutofit fontScale="92500" lnSpcReduction="10000"/>
          </a:bodyPr>
          <a:lstStyle/>
          <a:p>
            <a:r>
              <a:rPr lang="zh-CN" altLang="en-US"/>
              <a:t>缺点</a:t>
            </a:r>
            <a:endParaRPr lang="en-US" altLang="zh-CN"/>
          </a:p>
          <a:p>
            <a:pPr marL="0" indent="0">
              <a:buNone/>
            </a:pPr>
            <a:r>
              <a:rPr lang="en-US" altLang="zh-CN"/>
              <a:t>1 </a:t>
            </a:r>
            <a:r>
              <a:rPr lang="zh-CN" altLang="en-US"/>
              <a:t>感知器学习规则并不保证在每个阶段都会减⼩整体的误差函数。</a:t>
            </a:r>
            <a:endParaRPr lang="en-US" altLang="zh-CN"/>
          </a:p>
          <a:p>
            <a:pPr marL="0" indent="0">
              <a:buNone/>
            </a:pPr>
            <a:r>
              <a:rPr lang="en-US" altLang="zh-CN"/>
              <a:t>2 </a:t>
            </a:r>
            <a:r>
              <a:rPr lang="zh-CN" altLang="en-US"/>
              <a:t>达到收敛状态所需的步骤数量可能⾮常⼤，并且在实际应⽤中，在达到收敛状态之前，我们不能够区分不可分问题与缓慢收敛问题。</a:t>
            </a:r>
            <a:endParaRPr lang="en-US" altLang="zh-CN"/>
          </a:p>
          <a:p>
            <a:pPr marL="0" indent="0">
              <a:buNone/>
            </a:pPr>
            <a:r>
              <a:rPr lang="en-US" altLang="zh-CN"/>
              <a:t>3 </a:t>
            </a:r>
            <a:r>
              <a:rPr lang="zh-CN" altLang="en-US"/>
              <a:t> 对于线性不可分的数据集，感知器算法永远不会收敛。</a:t>
            </a:r>
            <a:endParaRPr lang="en-US" altLang="zh-CN"/>
          </a:p>
          <a:p>
            <a:pPr marL="0" indent="0">
              <a:buNone/>
            </a:pPr>
            <a:r>
              <a:rPr lang="en-US" altLang="zh-CN"/>
              <a:t>4 </a:t>
            </a:r>
            <a:r>
              <a:rPr lang="zh-CN" altLang="en-US"/>
              <a:t>即使数据集是线性可分的，也可能有多个解，并且最终哪个解会被找到依赖于参数的初始化以及数据点出现的顺序。</a:t>
            </a:r>
            <a:endParaRPr lang="en-US" altLang="zh-CN"/>
          </a:p>
          <a:p>
            <a:pPr marL="0" indent="0">
              <a:buNone/>
            </a:pPr>
            <a:r>
              <a:rPr lang="en-US" altLang="zh-CN"/>
              <a:t>5 </a:t>
            </a:r>
            <a:r>
              <a:rPr lang="zh-CN" altLang="en-US"/>
              <a:t>感知器算法⽆法提供概率形式的输出，也⽆法直接推⼴到 </a:t>
            </a:r>
            <a:r>
              <a:rPr lang="en-US" altLang="zh-CN"/>
              <a:t>K &gt; 2 </a:t>
            </a:r>
            <a:r>
              <a:rPr lang="zh-CN" altLang="en-US"/>
              <a:t>个类别的情形。</a:t>
            </a:r>
            <a:endParaRPr lang="en-US" altLang="zh-CN"/>
          </a:p>
          <a:p>
            <a:pPr marL="0" indent="0">
              <a:buNone/>
            </a:pPr>
            <a:endParaRPr lang="zh-CN" altLang="en-US"/>
          </a:p>
        </p:txBody>
      </p:sp>
    </p:spTree>
    <p:extLst>
      <p:ext uri="{BB962C8B-B14F-4D97-AF65-F5344CB8AC3E}">
        <p14:creationId xmlns:p14="http://schemas.microsoft.com/office/powerpoint/2010/main" val="36069648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感知器算法</a:t>
            </a:r>
          </a:p>
        </p:txBody>
      </p:sp>
      <p:pic>
        <p:nvPicPr>
          <p:cNvPr id="3" name="图片 2"/>
          <p:cNvPicPr>
            <a:picLocks noChangeAspect="1"/>
          </p:cNvPicPr>
          <p:nvPr/>
        </p:nvPicPr>
        <p:blipFill>
          <a:blip r:embed="rId3">
            <a:clrChange>
              <a:clrFrom>
                <a:srgbClr val="FFFFFF"/>
              </a:clrFrom>
              <a:clrTo>
                <a:srgbClr val="FFFFFF">
                  <a:alpha val="0"/>
                </a:srgbClr>
              </a:clrTo>
            </a:clrChange>
          </a:blip>
          <a:stretch>
            <a:fillRect/>
          </a:stretch>
        </p:blipFill>
        <p:spPr>
          <a:xfrm>
            <a:off x="1535844" y="2680137"/>
            <a:ext cx="8432652" cy="834916"/>
          </a:xfrm>
          <a:prstGeom prst="rect">
            <a:avLst/>
          </a:prstGeom>
        </p:spPr>
      </p:pic>
      <p:sp>
        <p:nvSpPr>
          <p:cNvPr id="4" name="文本框 3"/>
          <p:cNvSpPr txBox="1"/>
          <p:nvPr/>
        </p:nvSpPr>
        <p:spPr>
          <a:xfrm>
            <a:off x="1069107" y="3720352"/>
            <a:ext cx="9798423" cy="1200329"/>
          </a:xfrm>
          <a:prstGeom prst="rect">
            <a:avLst/>
          </a:prstGeom>
          <a:noFill/>
        </p:spPr>
        <p:txBody>
          <a:bodyPr wrap="square" rtlCol="0">
            <a:spAutoFit/>
          </a:bodyPr>
          <a:lstStyle/>
          <a:p>
            <a:r>
              <a:rPr lang="zh-CN" altLang="en-US"/>
              <a:t>上式说明一个误分类模式对于误差函数的贡献会逐渐减小，但不代表其他误分类模式对于误差函数的贡献会减小；此外，权向量</a:t>
            </a:r>
            <a:r>
              <a:rPr lang="en-US" altLang="zh-CN"/>
              <a:t>W</a:t>
            </a:r>
            <a:r>
              <a:rPr lang="zh-CN" altLang="en-US"/>
              <a:t>的改变会使得之前某些正确分类的样本变为误分类，因此感知器学习规则并不保证在每个阶段都会减⼩整体的误差函数。</a:t>
            </a:r>
            <a:endParaRPr lang="en-US" altLang="zh-CN"/>
          </a:p>
          <a:p>
            <a:endParaRPr lang="zh-CN" altLang="en-US"/>
          </a:p>
        </p:txBody>
      </p:sp>
      <p:sp>
        <p:nvSpPr>
          <p:cNvPr id="5" name="矩形 4"/>
          <p:cNvSpPr/>
          <p:nvPr/>
        </p:nvSpPr>
        <p:spPr>
          <a:xfrm>
            <a:off x="1069107" y="1963501"/>
            <a:ext cx="6936514" cy="369332"/>
          </a:xfrm>
          <a:prstGeom prst="rect">
            <a:avLst/>
          </a:prstGeom>
        </p:spPr>
        <p:txBody>
          <a:bodyPr wrap="none">
            <a:spAutoFit/>
          </a:bodyPr>
          <a:lstStyle/>
          <a:p>
            <a:pPr marL="285750" indent="-285750">
              <a:buFont typeface="Wingdings" panose="05000000000000000000" pitchFamily="2" charset="2"/>
              <a:buChar char="l"/>
            </a:pPr>
            <a:r>
              <a:rPr lang="zh-CN" altLang="en-US"/>
              <a:t>感知器学习规则并不保证在每个阶段都会减⼩整体的误差函数。</a:t>
            </a:r>
            <a:endParaRPr lang="en-US" altLang="zh-CN"/>
          </a:p>
        </p:txBody>
      </p:sp>
    </p:spTree>
    <p:extLst>
      <p:ext uri="{BB962C8B-B14F-4D97-AF65-F5344CB8AC3E}">
        <p14:creationId xmlns:p14="http://schemas.microsoft.com/office/powerpoint/2010/main" val="108978308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感知器算法</a:t>
            </a:r>
          </a:p>
        </p:txBody>
      </p:sp>
      <p:sp>
        <p:nvSpPr>
          <p:cNvPr id="3" name="内容占位符 2"/>
          <p:cNvSpPr>
            <a:spLocks noGrp="1"/>
          </p:cNvSpPr>
          <p:nvPr>
            <p:ph sz="quarter" idx="13"/>
          </p:nvPr>
        </p:nvSpPr>
        <p:spPr/>
        <p:txBody>
          <a:bodyPr>
            <a:normAutofit fontScale="70000" lnSpcReduction="20000"/>
          </a:bodyPr>
          <a:lstStyle/>
          <a:p>
            <a:r>
              <a:rPr lang="zh-CN" altLang="en-US"/>
              <a:t>优点</a:t>
            </a:r>
            <a:endParaRPr lang="en-US" altLang="zh-CN"/>
          </a:p>
          <a:p>
            <a:pPr marL="0" indent="0">
              <a:buNone/>
            </a:pPr>
            <a:r>
              <a:rPr lang="zh-CN" altLang="en-US"/>
              <a:t>如果存在⼀个精确的解（即如果训练数据线性可分），那么感知器算法可以保证在有限步骤内找到⼀个精确解。</a:t>
            </a:r>
            <a:endParaRPr lang="en-US" altLang="zh-CN"/>
          </a:p>
          <a:p>
            <a:r>
              <a:rPr lang="zh-CN" altLang="en-US"/>
              <a:t>缺点</a:t>
            </a:r>
            <a:endParaRPr lang="en-US" altLang="zh-CN"/>
          </a:p>
          <a:p>
            <a:pPr marL="0" indent="0">
              <a:buNone/>
            </a:pPr>
            <a:r>
              <a:rPr lang="en-US" altLang="zh-CN"/>
              <a:t>1 </a:t>
            </a:r>
            <a:r>
              <a:rPr lang="zh-CN" altLang="en-US"/>
              <a:t>感知器学习规则并不保证在每个阶段都会减⼩整体的误差函数。</a:t>
            </a:r>
            <a:endParaRPr lang="en-US" altLang="zh-CN"/>
          </a:p>
          <a:p>
            <a:pPr marL="0" indent="0">
              <a:buNone/>
            </a:pPr>
            <a:r>
              <a:rPr lang="en-US" altLang="zh-CN"/>
              <a:t>2 </a:t>
            </a:r>
            <a:r>
              <a:rPr lang="zh-CN" altLang="en-US"/>
              <a:t>达到收敛状态所需的步骤数量可能⾮常⼤，并且在实际应⽤中，在达到收敛状态之前，我们不能够区分不可分问题与缓慢收敛问题。</a:t>
            </a:r>
            <a:endParaRPr lang="en-US" altLang="zh-CN"/>
          </a:p>
          <a:p>
            <a:pPr marL="0" indent="0">
              <a:buNone/>
            </a:pPr>
            <a:r>
              <a:rPr lang="en-US" altLang="zh-CN"/>
              <a:t>3 </a:t>
            </a:r>
            <a:r>
              <a:rPr lang="zh-CN" altLang="en-US"/>
              <a:t>即使数据集是线性可分的，也可能有多个解，并且最终哪个解会被找到依赖于参数的初始化以及数据点出现的顺序。</a:t>
            </a:r>
            <a:endParaRPr lang="en-US" altLang="zh-CN"/>
          </a:p>
          <a:p>
            <a:pPr marL="0" indent="0">
              <a:buNone/>
            </a:pPr>
            <a:r>
              <a:rPr lang="en-US" altLang="zh-CN"/>
              <a:t>4 </a:t>
            </a:r>
            <a:r>
              <a:rPr lang="zh-CN" altLang="en-US"/>
              <a:t> 对于线性不可分的数据集，感知器算法永远不会收敛。</a:t>
            </a:r>
            <a:endParaRPr lang="en-US" altLang="zh-CN"/>
          </a:p>
          <a:p>
            <a:pPr marL="0" indent="0">
              <a:buNone/>
            </a:pPr>
            <a:r>
              <a:rPr lang="en-US" altLang="zh-CN"/>
              <a:t>5 </a:t>
            </a:r>
            <a:r>
              <a:rPr lang="zh-CN" altLang="en-US"/>
              <a:t>感知器算法⽆法提供概率形式的输出，也⽆法直接推⼴到 </a:t>
            </a:r>
            <a:r>
              <a:rPr lang="en-US" altLang="zh-CN"/>
              <a:t>K &gt; 2 </a:t>
            </a:r>
            <a:r>
              <a:rPr lang="zh-CN" altLang="en-US"/>
              <a:t>个类别的情形。</a:t>
            </a:r>
            <a:endParaRPr lang="en-US" altLang="zh-CN"/>
          </a:p>
          <a:p>
            <a:endParaRPr lang="zh-CN" altLang="en-US"/>
          </a:p>
        </p:txBody>
      </p:sp>
      <p:pic>
        <p:nvPicPr>
          <p:cNvPr id="4" name="图片 3"/>
          <p:cNvPicPr>
            <a:picLocks noChangeAspect="1"/>
          </p:cNvPicPr>
          <p:nvPr/>
        </p:nvPicPr>
        <p:blipFill>
          <a:blip r:embed="rId2"/>
          <a:stretch>
            <a:fillRect/>
          </a:stretch>
        </p:blipFill>
        <p:spPr>
          <a:xfrm>
            <a:off x="4643718" y="963203"/>
            <a:ext cx="6770594" cy="658252"/>
          </a:xfrm>
          <a:prstGeom prst="rect">
            <a:avLst/>
          </a:prstGeom>
        </p:spPr>
      </p:pic>
    </p:spTree>
    <p:extLst>
      <p:ext uri="{BB962C8B-B14F-4D97-AF65-F5344CB8AC3E}">
        <p14:creationId xmlns:p14="http://schemas.microsoft.com/office/powerpoint/2010/main" val="3563446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56211" y="523703"/>
            <a:ext cx="2718262" cy="3424845"/>
            <a:chOff x="1230283" y="922713"/>
            <a:chExt cx="2718262" cy="3424845"/>
          </a:xfrm>
        </p:grpSpPr>
        <p:sp>
          <p:nvSpPr>
            <p:cNvPr id="4" name="矩形 3"/>
            <p:cNvSpPr/>
            <p:nvPr/>
          </p:nvSpPr>
          <p:spPr>
            <a:xfrm>
              <a:off x="1230284" y="922713"/>
              <a:ext cx="2718261" cy="2576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5400000">
              <a:off x="-353292" y="2506289"/>
              <a:ext cx="3424844" cy="2576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rot="10800000">
            <a:off x="8091055" y="1615441"/>
            <a:ext cx="2718262" cy="3424845"/>
            <a:chOff x="1230283" y="922713"/>
            <a:chExt cx="2718262" cy="3424845"/>
          </a:xfrm>
        </p:grpSpPr>
        <p:sp>
          <p:nvSpPr>
            <p:cNvPr id="9" name="矩形 8"/>
            <p:cNvSpPr/>
            <p:nvPr/>
          </p:nvSpPr>
          <p:spPr>
            <a:xfrm>
              <a:off x="1230284" y="922713"/>
              <a:ext cx="2718261" cy="2576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rot="5400000">
              <a:off x="-353292" y="2506289"/>
              <a:ext cx="3424844" cy="2576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标题 1"/>
          <p:cNvSpPr>
            <a:spLocks noGrp="1"/>
          </p:cNvSpPr>
          <p:nvPr>
            <p:ph type="title"/>
          </p:nvPr>
        </p:nvSpPr>
        <p:spPr>
          <a:xfrm>
            <a:off x="3446318" y="2047051"/>
            <a:ext cx="7234152" cy="1151965"/>
          </a:xfrm>
        </p:spPr>
        <p:txBody>
          <a:bodyPr/>
          <a:lstStyle/>
          <a:p>
            <a:r>
              <a:rPr lang="zh-CN" altLang="en-US" b="1">
                <a:latin typeface="+mj-ea"/>
              </a:rPr>
              <a:t>概率生成式模型</a:t>
            </a:r>
          </a:p>
        </p:txBody>
      </p:sp>
      <p:sp>
        <p:nvSpPr>
          <p:cNvPr id="12" name="文本框 11"/>
          <p:cNvSpPr txBox="1"/>
          <p:nvPr/>
        </p:nvSpPr>
        <p:spPr>
          <a:xfrm>
            <a:off x="10680470" y="5805995"/>
            <a:ext cx="669511" cy="461665"/>
          </a:xfrm>
          <a:prstGeom prst="rect">
            <a:avLst/>
          </a:prstGeom>
          <a:noFill/>
        </p:spPr>
        <p:txBody>
          <a:bodyPr wrap="square" rtlCol="0">
            <a:spAutoFit/>
          </a:bodyPr>
          <a:lstStyle/>
          <a:p>
            <a:r>
              <a:rPr lang="en-US" altLang="zh-CN" sz="2400">
                <a:solidFill>
                  <a:schemeClr val="tx1">
                    <a:lumMod val="85000"/>
                    <a:lumOff val="15000"/>
                  </a:schemeClr>
                </a:solidFill>
                <a:latin typeface="Bodoni MT Black" panose="02070A03080606020203" pitchFamily="18" charset="0"/>
              </a:rPr>
              <a:t>7</a:t>
            </a:r>
            <a:endParaRPr lang="zh-CN" altLang="en-US" sz="2400">
              <a:solidFill>
                <a:schemeClr val="tx1">
                  <a:lumMod val="85000"/>
                  <a:lumOff val="15000"/>
                </a:schemeClr>
              </a:solidFill>
              <a:latin typeface="Bodoni MT Black" panose="02070A03080606020203" pitchFamily="18" charset="0"/>
            </a:endParaRPr>
          </a:p>
        </p:txBody>
      </p:sp>
    </p:spTree>
    <p:extLst>
      <p:ext uri="{BB962C8B-B14F-4D97-AF65-F5344CB8AC3E}">
        <p14:creationId xmlns:p14="http://schemas.microsoft.com/office/powerpoint/2010/main" val="35172762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概率生成式模型</a:t>
            </a:r>
          </a:p>
        </p:txBody>
      </p:sp>
      <p:sp>
        <p:nvSpPr>
          <p:cNvPr id="3" name="内容占位符 2"/>
          <p:cNvSpPr>
            <a:spLocks noGrp="1"/>
          </p:cNvSpPr>
          <p:nvPr>
            <p:ph sz="quarter" idx="13"/>
          </p:nvPr>
        </p:nvSpPr>
        <p:spPr>
          <a:xfrm>
            <a:off x="632513" y="1722269"/>
            <a:ext cx="10503458" cy="1193202"/>
          </a:xfrm>
        </p:spPr>
        <p:txBody>
          <a:bodyPr>
            <a:normAutofit/>
          </a:bodyPr>
          <a:lstStyle/>
          <a:p>
            <a:r>
              <a:rPr lang="zh-CN" altLang="en-US"/>
              <a:t>用概率的观点考察分类模型</a:t>
            </a:r>
            <a:endParaRPr lang="en-US" altLang="zh-CN"/>
          </a:p>
        </p:txBody>
      </p:sp>
      <p:grpSp>
        <p:nvGrpSpPr>
          <p:cNvPr id="10" name="组合 9"/>
          <p:cNvGrpSpPr/>
          <p:nvPr/>
        </p:nvGrpSpPr>
        <p:grpSpPr>
          <a:xfrm>
            <a:off x="3018408" y="2987465"/>
            <a:ext cx="6292300" cy="1928950"/>
            <a:chOff x="2894120" y="2748359"/>
            <a:chExt cx="6292300" cy="1928950"/>
          </a:xfrm>
        </p:grpSpPr>
        <mc:AlternateContent xmlns:mc="http://schemas.openxmlformats.org/markup-compatibility/2006" xmlns:a14="http://schemas.microsoft.com/office/drawing/2010/main">
          <mc:Choice Requires="a14">
            <p:sp>
              <p:nvSpPr>
                <p:cNvPr id="6" name="矩形 5"/>
                <p:cNvSpPr/>
                <p:nvPr/>
              </p:nvSpPr>
              <p:spPr>
                <a:xfrm>
                  <a:off x="4526906" y="4277199"/>
                  <a:ext cx="3150991" cy="400110"/>
                </a:xfrm>
                <a:prstGeom prst="rect">
                  <a:avLst/>
                </a:prstGeom>
              </p:spPr>
              <p:txBody>
                <a:bodyPr wrap="none">
                  <a:spAutoFit/>
                </a:bodyPr>
                <a:lstStyle/>
                <a:p>
                  <a:r>
                    <a:rPr lang="zh-CN" altLang="en-US" sz="2000" cap="all"/>
                    <a:t>计算后</a:t>
                  </a:r>
                  <a14:m>
                    <m:oMath xmlns:m="http://schemas.openxmlformats.org/officeDocument/2006/math">
                      <m:r>
                        <a:rPr lang="zh-CN" altLang="en-US" sz="2000" cap="all">
                          <a:latin typeface="Cambria Math" panose="02040503050406030204" pitchFamily="18" charset="0"/>
                        </a:rPr>
                        <m:t>验概率分布</m:t>
                      </m:r>
                      <m:r>
                        <a:rPr lang="en-US" altLang="zh-CN" sz="2000" cap="all">
                          <a:latin typeface="Cambria Math" panose="02040503050406030204" pitchFamily="18" charset="0"/>
                        </a:rPr>
                        <m:t> </m:t>
                      </m:r>
                      <m:r>
                        <a:rPr lang="en-US" altLang="zh-CN" sz="2000" cap="all">
                          <a:latin typeface="Cambria Math" panose="02040503050406030204" pitchFamily="18" charset="0"/>
                        </a:rPr>
                        <m:t>𝑃</m:t>
                      </m:r>
                      <m:r>
                        <a:rPr lang="en-US" altLang="zh-CN" sz="2000" cap="all">
                          <a:latin typeface="Cambria Math" panose="02040503050406030204" pitchFamily="18" charset="0"/>
                        </a:rPr>
                        <m:t>(</m:t>
                      </m:r>
                      <m:sSub>
                        <m:sSubPr>
                          <m:ctrlPr>
                            <a:rPr lang="en-US" altLang="zh-CN" sz="2000" i="1" cap="all">
                              <a:latin typeface="Cambria Math" panose="02040503050406030204" pitchFamily="18" charset="0"/>
                            </a:rPr>
                          </m:ctrlPr>
                        </m:sSubPr>
                        <m:e>
                          <m:r>
                            <a:rPr lang="en-US" altLang="zh-CN" sz="2000" cap="all">
                              <a:latin typeface="Cambria Math" panose="02040503050406030204" pitchFamily="18" charset="0"/>
                            </a:rPr>
                            <m:t>𝐶</m:t>
                          </m:r>
                        </m:e>
                        <m:sub>
                          <m:r>
                            <a:rPr lang="en-US" altLang="zh-CN" sz="2000" cap="all">
                              <a:latin typeface="Cambria Math" panose="02040503050406030204" pitchFamily="18" charset="0"/>
                            </a:rPr>
                            <m:t>𝑘</m:t>
                          </m:r>
                        </m:sub>
                      </m:sSub>
                      <m:r>
                        <a:rPr lang="en-US" altLang="zh-CN" sz="2000" cap="all">
                          <a:latin typeface="Cambria Math" panose="02040503050406030204" pitchFamily="18" charset="0"/>
                        </a:rPr>
                        <m:t>|</m:t>
                      </m:r>
                      <m:r>
                        <a:rPr lang="en-US" altLang="zh-CN" sz="2000" cap="all">
                          <a:latin typeface="Cambria Math" panose="02040503050406030204" pitchFamily="18" charset="0"/>
                        </a:rPr>
                        <m:t>𝑥</m:t>
                      </m:r>
                      <m:r>
                        <a:rPr lang="en-US" altLang="zh-CN" sz="2000" cap="all">
                          <a:latin typeface="Cambria Math" panose="02040503050406030204" pitchFamily="18" charset="0"/>
                        </a:rPr>
                        <m:t>)</m:t>
                      </m:r>
                    </m:oMath>
                  </a14:m>
                  <a:endParaRPr lang="zh-CN" altLang="en-US" sz="2000" cap="all"/>
                </a:p>
              </p:txBody>
            </p:sp>
          </mc:Choice>
          <mc:Fallback xmlns="">
            <p:sp>
              <p:nvSpPr>
                <p:cNvPr id="6" name="矩形 5"/>
                <p:cNvSpPr>
                  <a:spLocks noRot="1" noChangeAspect="1" noMove="1" noResize="1" noEditPoints="1" noAdjustHandles="1" noChangeArrowheads="1" noChangeShapeType="1" noTextEdit="1"/>
                </p:cNvSpPr>
                <p:nvPr/>
              </p:nvSpPr>
              <p:spPr>
                <a:xfrm>
                  <a:off x="4526906" y="4277199"/>
                  <a:ext cx="3150991" cy="400110"/>
                </a:xfrm>
                <a:prstGeom prst="rect">
                  <a:avLst/>
                </a:prstGeom>
                <a:blipFill>
                  <a:blip r:embed="rId2"/>
                  <a:stretch>
                    <a:fillRect l="-2128" t="-12308" r="-193" b="-24615"/>
                  </a:stretch>
                </a:blipFill>
              </p:spPr>
              <p:txBody>
                <a:bodyPr/>
                <a:lstStyle/>
                <a:p>
                  <a:r>
                    <a:rPr lang="zh-CN" altLang="en-US">
                      <a:noFill/>
                    </a:rPr>
                    <a:t> </a:t>
                  </a:r>
                </a:p>
              </p:txBody>
            </p:sp>
          </mc:Fallback>
        </mc:AlternateContent>
        <p:grpSp>
          <p:nvGrpSpPr>
            <p:cNvPr id="9" name="组合 8"/>
            <p:cNvGrpSpPr/>
            <p:nvPr/>
          </p:nvGrpSpPr>
          <p:grpSpPr>
            <a:xfrm>
              <a:off x="5630081" y="3366605"/>
              <a:ext cx="2047816" cy="692458"/>
              <a:chOff x="2956264" y="3053918"/>
              <a:chExt cx="2047816" cy="692458"/>
            </a:xfrm>
          </p:grpSpPr>
          <p:sp>
            <p:nvSpPr>
              <p:cNvPr id="5" name="下箭头 4"/>
              <p:cNvSpPr/>
              <p:nvPr/>
            </p:nvSpPr>
            <p:spPr>
              <a:xfrm>
                <a:off x="2956264" y="3053918"/>
                <a:ext cx="656948" cy="6924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537012" y="3086861"/>
                <a:ext cx="1467068" cy="400110"/>
              </a:xfrm>
              <a:prstGeom prst="rect">
                <a:avLst/>
              </a:prstGeom>
            </p:spPr>
            <p:txBody>
              <a:bodyPr wrap="none">
                <a:spAutoFit/>
              </a:bodyPr>
              <a:lstStyle/>
              <a:p>
                <a:r>
                  <a:rPr lang="zh-CN" altLang="en-US" sz="2000" cap="all"/>
                  <a:t>贝叶斯定理</a:t>
                </a:r>
              </a:p>
            </p:txBody>
          </p:sp>
        </p:grpSp>
        <mc:AlternateContent xmlns:mc="http://schemas.openxmlformats.org/markup-compatibility/2006" xmlns:a14="http://schemas.microsoft.com/office/drawing/2010/main">
          <mc:Choice Requires="a14">
            <p:sp>
              <p:nvSpPr>
                <p:cNvPr id="8" name="矩形 7"/>
                <p:cNvSpPr/>
                <p:nvPr/>
              </p:nvSpPr>
              <p:spPr>
                <a:xfrm>
                  <a:off x="2894120" y="2748359"/>
                  <a:ext cx="6292300" cy="400110"/>
                </a:xfrm>
                <a:prstGeom prst="rect">
                  <a:avLst/>
                </a:prstGeom>
              </p:spPr>
              <p:txBody>
                <a:bodyPr wrap="none">
                  <a:spAutoFit/>
                </a:bodyPr>
                <a:lstStyle/>
                <a:p>
                  <a:r>
                    <a:rPr lang="zh-CN" altLang="en-US" sz="2000" cap="all"/>
                    <a:t>对类条件概率密度</a:t>
                  </a:r>
                  <a14:m>
                    <m:oMath xmlns:m="http://schemas.openxmlformats.org/officeDocument/2006/math">
                      <m:r>
                        <a:rPr lang="en-US" altLang="zh-CN" sz="2000" cap="all">
                          <a:latin typeface="Cambria Math" panose="02040503050406030204" pitchFamily="18" charset="0"/>
                        </a:rPr>
                        <m:t>𝑃</m:t>
                      </m:r>
                      <m:r>
                        <a:rPr lang="en-US" altLang="zh-CN" sz="2000" cap="all">
                          <a:latin typeface="Cambria Math" panose="02040503050406030204" pitchFamily="18" charset="0"/>
                        </a:rPr>
                        <m:t>(</m:t>
                      </m:r>
                      <m:r>
                        <a:rPr lang="en-US" altLang="zh-CN" sz="2000" cap="all">
                          <a:latin typeface="Cambria Math" panose="02040503050406030204" pitchFamily="18" charset="0"/>
                        </a:rPr>
                        <m:t>𝑥</m:t>
                      </m:r>
                      <m:r>
                        <a:rPr lang="en-US" altLang="zh-CN" sz="2000" cap="all">
                          <a:latin typeface="Cambria Math" panose="02040503050406030204" pitchFamily="18" charset="0"/>
                        </a:rPr>
                        <m:t>|</m:t>
                      </m:r>
                      <m:sSub>
                        <m:sSubPr>
                          <m:ctrlPr>
                            <a:rPr lang="en-US" altLang="zh-CN" sz="2000" i="1" cap="all">
                              <a:latin typeface="Cambria Math" panose="02040503050406030204" pitchFamily="18" charset="0"/>
                            </a:rPr>
                          </m:ctrlPr>
                        </m:sSubPr>
                        <m:e>
                          <m:r>
                            <a:rPr lang="en-US" altLang="zh-CN" sz="2000" cap="all">
                              <a:latin typeface="Cambria Math" panose="02040503050406030204" pitchFamily="18" charset="0"/>
                            </a:rPr>
                            <m:t>𝐶</m:t>
                          </m:r>
                        </m:e>
                        <m:sub>
                          <m:r>
                            <a:rPr lang="en-US" altLang="zh-CN" sz="2000" cap="all">
                              <a:latin typeface="Cambria Math" panose="02040503050406030204" pitchFamily="18" charset="0"/>
                            </a:rPr>
                            <m:t>𝑘</m:t>
                          </m:r>
                        </m:sub>
                      </m:sSub>
                      <m:r>
                        <a:rPr lang="en-US" altLang="zh-CN" sz="2000" cap="all">
                          <a:latin typeface="Cambria Math" panose="02040503050406030204" pitchFamily="18" charset="0"/>
                        </a:rPr>
                        <m:t>)</m:t>
                      </m:r>
                      <m:r>
                        <a:rPr lang="zh-CN" altLang="en-US" sz="2000" cap="all">
                          <a:latin typeface="Cambria Math" panose="02040503050406030204" pitchFamily="18" charset="0"/>
                        </a:rPr>
                        <m:t>和</m:t>
                      </m:r>
                    </m:oMath>
                  </a14:m>
                  <a:r>
                    <a:rPr lang="zh-CN" altLang="en-US" sz="2000" cap="all"/>
                    <a:t>类先验概率分布</a:t>
                  </a:r>
                  <a14:m>
                    <m:oMath xmlns:m="http://schemas.openxmlformats.org/officeDocument/2006/math">
                      <m:r>
                        <a:rPr lang="en-US" altLang="zh-CN" sz="2000" cap="all">
                          <a:latin typeface="Cambria Math" panose="02040503050406030204" pitchFamily="18" charset="0"/>
                        </a:rPr>
                        <m:t>𝑃</m:t>
                      </m:r>
                      <m:r>
                        <a:rPr lang="en-US" altLang="zh-CN" sz="2000" cap="all">
                          <a:latin typeface="Cambria Math" panose="02040503050406030204" pitchFamily="18" charset="0"/>
                        </a:rPr>
                        <m:t>(</m:t>
                      </m:r>
                      <m:sSub>
                        <m:sSubPr>
                          <m:ctrlPr>
                            <a:rPr lang="en-US" altLang="zh-CN" sz="2000" i="1" cap="all">
                              <a:latin typeface="Cambria Math" panose="02040503050406030204" pitchFamily="18" charset="0"/>
                            </a:rPr>
                          </m:ctrlPr>
                        </m:sSubPr>
                        <m:e>
                          <m:r>
                            <a:rPr lang="en-US" altLang="zh-CN" sz="2000" cap="all">
                              <a:latin typeface="Cambria Math" panose="02040503050406030204" pitchFamily="18" charset="0"/>
                            </a:rPr>
                            <m:t>𝐶</m:t>
                          </m:r>
                        </m:e>
                        <m:sub>
                          <m:r>
                            <a:rPr lang="en-US" altLang="zh-CN" sz="2000" cap="all">
                              <a:latin typeface="Cambria Math" panose="02040503050406030204" pitchFamily="18" charset="0"/>
                            </a:rPr>
                            <m:t>𝑘</m:t>
                          </m:r>
                        </m:sub>
                      </m:sSub>
                      <m:r>
                        <a:rPr lang="en-US" altLang="zh-CN" sz="2000" cap="all">
                          <a:latin typeface="Cambria Math" panose="02040503050406030204" pitchFamily="18" charset="0"/>
                        </a:rPr>
                        <m:t>)</m:t>
                      </m:r>
                    </m:oMath>
                  </a14:m>
                  <a:r>
                    <a:rPr lang="zh-CN" altLang="en-US" sz="2000" cap="all"/>
                    <a:t>建模</a:t>
                  </a:r>
                </a:p>
              </p:txBody>
            </p:sp>
          </mc:Choice>
          <mc:Fallback xmlns="">
            <p:sp>
              <p:nvSpPr>
                <p:cNvPr id="8" name="矩形 7"/>
                <p:cNvSpPr>
                  <a:spLocks noRot="1" noChangeAspect="1" noMove="1" noResize="1" noEditPoints="1" noAdjustHandles="1" noChangeArrowheads="1" noChangeShapeType="1" noTextEdit="1"/>
                </p:cNvSpPr>
                <p:nvPr/>
              </p:nvSpPr>
              <p:spPr>
                <a:xfrm>
                  <a:off x="2894120" y="2748359"/>
                  <a:ext cx="6292300" cy="400110"/>
                </a:xfrm>
                <a:prstGeom prst="rect">
                  <a:avLst/>
                </a:prstGeom>
                <a:blipFill>
                  <a:blip r:embed="rId3"/>
                  <a:stretch>
                    <a:fillRect l="-969" t="-10606" r="-388" b="-2272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0863411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概率生成式模型</a:t>
            </a:r>
          </a:p>
        </p:txBody>
      </p:sp>
      <p:sp>
        <p:nvSpPr>
          <p:cNvPr id="3" name="内容占位符 2"/>
          <p:cNvSpPr>
            <a:spLocks noGrp="1"/>
          </p:cNvSpPr>
          <p:nvPr>
            <p:ph sz="quarter" idx="13"/>
          </p:nvPr>
        </p:nvSpPr>
        <p:spPr>
          <a:xfrm>
            <a:off x="798991" y="1983498"/>
            <a:ext cx="6046868" cy="679804"/>
          </a:xfrm>
        </p:spPr>
        <p:txBody>
          <a:bodyPr/>
          <a:lstStyle/>
          <a:p>
            <a:r>
              <a:rPr lang="zh-CN" altLang="en-US"/>
              <a:t>对于二分类的情形</a:t>
            </a:r>
            <a:endParaRPr lang="en-US" altLang="zh-CN"/>
          </a:p>
          <a:p>
            <a:pPr marL="0" indent="0">
              <a:buNone/>
            </a:pPr>
            <a:endParaRPr lang="zh-CN" altLang="en-US"/>
          </a:p>
        </p:txBody>
      </p:sp>
      <p:pic>
        <p:nvPicPr>
          <p:cNvPr id="4" name="图片 3"/>
          <p:cNvPicPr>
            <a:picLocks noChangeAspect="1"/>
          </p:cNvPicPr>
          <p:nvPr/>
        </p:nvPicPr>
        <p:blipFill>
          <a:blip r:embed="rId3">
            <a:clrChange>
              <a:clrFrom>
                <a:srgbClr val="FFFFFF"/>
              </a:clrFrom>
              <a:clrTo>
                <a:srgbClr val="FFFFFF">
                  <a:alpha val="0"/>
                </a:srgbClr>
              </a:clrTo>
            </a:clrChange>
          </a:blip>
          <a:stretch>
            <a:fillRect/>
          </a:stretch>
        </p:blipFill>
        <p:spPr>
          <a:xfrm>
            <a:off x="2086251" y="2410453"/>
            <a:ext cx="7896651" cy="3084825"/>
          </a:xfrm>
          <a:prstGeom prst="rect">
            <a:avLst/>
          </a:prstGeom>
        </p:spPr>
      </p:pic>
      <mc:AlternateContent xmlns:mc="http://schemas.openxmlformats.org/markup-compatibility/2006" xmlns:a14="http://schemas.microsoft.com/office/drawing/2010/main">
        <mc:Choice Requires="a14">
          <p:sp>
            <p:nvSpPr>
              <p:cNvPr id="5" name="文本框 4"/>
              <p:cNvSpPr txBox="1"/>
              <p:nvPr/>
            </p:nvSpPr>
            <p:spPr>
              <a:xfrm>
                <a:off x="6765960" y="3952865"/>
                <a:ext cx="1152922" cy="6690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𝑙𝑛</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𝑝</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num>
                        <m:den>
                          <m:r>
                            <a:rPr lang="en-US" altLang="zh-CN" i="1">
                              <a:latin typeface="Cambria Math" panose="02040503050406030204" pitchFamily="18" charset="0"/>
                            </a:rPr>
                            <m:t>𝑝</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b="0" i="1" smtClean="0">
                                  <a:latin typeface="Cambria Math" panose="02040503050406030204" pitchFamily="18" charset="0"/>
                                </a:rPr>
                                <m:t>2</m:t>
                              </m:r>
                            </m:sub>
                          </m:sSub>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den>
                      </m:f>
                    </m:oMath>
                  </m:oMathPara>
                </a14:m>
                <a:endParaRPr lang="zh-CN" altLang="en-US"/>
              </a:p>
            </p:txBody>
          </p:sp>
        </mc:Choice>
        <mc:Fallback xmlns="">
          <p:sp>
            <p:nvSpPr>
              <p:cNvPr id="5" name="文本框 4"/>
              <p:cNvSpPr txBox="1">
                <a:spLocks noRot="1" noChangeAspect="1" noMove="1" noResize="1" noEditPoints="1" noAdjustHandles="1" noChangeArrowheads="1" noChangeShapeType="1" noTextEdit="1"/>
              </p:cNvSpPr>
              <p:nvPr/>
            </p:nvSpPr>
            <p:spPr>
              <a:xfrm>
                <a:off x="6765960" y="3952865"/>
                <a:ext cx="1152922" cy="669094"/>
              </a:xfrm>
              <a:prstGeom prst="rect">
                <a:avLst/>
              </a:prstGeom>
              <a:blipFill>
                <a:blip r:embed="rId4"/>
                <a:stretch>
                  <a:fillRect r="-14815"/>
                </a:stretch>
              </a:blipFill>
            </p:spPr>
            <p:txBody>
              <a:bodyPr/>
              <a:lstStyle/>
              <a:p>
                <a:r>
                  <a:rPr lang="zh-CN" altLang="en-US">
                    <a:noFill/>
                  </a:rPr>
                  <a:t> </a:t>
                </a:r>
              </a:p>
            </p:txBody>
          </p:sp>
        </mc:Fallback>
      </mc:AlternateContent>
      <p:sp>
        <p:nvSpPr>
          <p:cNvPr id="6" name="操作按钮: 前进或下一个 5">
            <a:hlinkClick r:id="rId5" action="ppaction://hlinksldjump" highlightClick="1"/>
            <a:extLst>
              <a:ext uri="{FF2B5EF4-FFF2-40B4-BE49-F238E27FC236}">
                <a16:creationId xmlns:a16="http://schemas.microsoft.com/office/drawing/2014/main" id="{A29FF5A1-09F4-1249-A899-134C8FFAF625}"/>
              </a:ext>
            </a:extLst>
          </p:cNvPr>
          <p:cNvSpPr/>
          <p:nvPr/>
        </p:nvSpPr>
        <p:spPr>
          <a:xfrm rot="10800000">
            <a:off x="9836146" y="4134480"/>
            <a:ext cx="293511" cy="305864"/>
          </a:xfrm>
          <a:prstGeom prst="actionButtonForwardNex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7403337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概念</a:t>
            </a:r>
          </a:p>
        </p:txBody>
      </p:sp>
      <p:sp>
        <p:nvSpPr>
          <p:cNvPr id="3" name="内容占位符 2"/>
          <p:cNvSpPr>
            <a:spLocks noGrp="1"/>
          </p:cNvSpPr>
          <p:nvPr>
            <p:ph sz="quarter" idx="13"/>
          </p:nvPr>
        </p:nvSpPr>
        <p:spPr>
          <a:xfrm>
            <a:off x="687976" y="1655023"/>
            <a:ext cx="10394707" cy="3311189"/>
          </a:xfrm>
        </p:spPr>
        <p:txBody>
          <a:bodyPr/>
          <a:lstStyle/>
          <a:p>
            <a:pPr marL="0" indent="0">
              <a:buNone/>
            </a:pPr>
            <a:r>
              <a:rPr lang="zh-CN" altLang="en-US">
                <a:latin typeface="+mn-ea"/>
              </a:rPr>
              <a:t>所谓分类线性模型，是指决策⾯是输⼊向量 </a:t>
            </a:r>
            <a:r>
              <a:rPr lang="en-US" altLang="zh-CN">
                <a:latin typeface="+mn-ea"/>
              </a:rPr>
              <a:t>x </a:t>
            </a:r>
            <a:r>
              <a:rPr lang="zh-CN" altLang="en-US">
                <a:latin typeface="+mn-ea"/>
              </a:rPr>
              <a:t>的线性函数，因此被定义为 </a:t>
            </a:r>
            <a:r>
              <a:rPr lang="en-US" altLang="zh-CN">
                <a:latin typeface="+mn-ea"/>
              </a:rPr>
              <a:t>D </a:t>
            </a:r>
            <a:r>
              <a:rPr lang="zh-CN" altLang="en-US">
                <a:latin typeface="+mn-ea"/>
              </a:rPr>
              <a:t>维输⼊空间中</a:t>
            </a:r>
          </a:p>
          <a:p>
            <a:pPr marL="0" indent="0">
              <a:buNone/>
            </a:pPr>
            <a:r>
              <a:rPr lang="zh-CN" altLang="en-US">
                <a:latin typeface="+mn-ea"/>
              </a:rPr>
              <a:t>的 </a:t>
            </a:r>
            <a:r>
              <a:rPr lang="en-US" altLang="zh-CN">
                <a:latin typeface="+mn-ea"/>
              </a:rPr>
              <a:t>(D − 1) </a:t>
            </a:r>
            <a:r>
              <a:rPr lang="zh-CN" altLang="en-US">
                <a:latin typeface="+mn-ea"/>
              </a:rPr>
              <a:t>维超平⾯。如果数据集可以被线性决策⾯精确地分类，那么我们说这个数据集是线性可分的（ </a:t>
            </a:r>
            <a:r>
              <a:rPr lang="en-US" altLang="zh-CN">
                <a:latin typeface="+mn-ea"/>
              </a:rPr>
              <a:t>linearly separable </a:t>
            </a:r>
            <a:r>
              <a:rPr lang="zh-CN" altLang="en-US">
                <a:latin typeface="+mn-ea"/>
              </a:rPr>
              <a:t>）。</a:t>
            </a:r>
          </a:p>
        </p:txBody>
      </p:sp>
      <p:sp>
        <p:nvSpPr>
          <p:cNvPr id="5" name="文本框 4"/>
          <p:cNvSpPr txBox="1"/>
          <p:nvPr/>
        </p:nvSpPr>
        <p:spPr>
          <a:xfrm>
            <a:off x="10680470" y="5805995"/>
            <a:ext cx="669511" cy="461665"/>
          </a:xfrm>
          <a:prstGeom prst="rect">
            <a:avLst/>
          </a:prstGeom>
          <a:noFill/>
        </p:spPr>
        <p:txBody>
          <a:bodyPr wrap="square" rtlCol="0">
            <a:spAutoFit/>
          </a:bodyPr>
          <a:lstStyle/>
          <a:p>
            <a:r>
              <a:rPr lang="en-US" altLang="zh-CN" sz="2400">
                <a:solidFill>
                  <a:schemeClr val="tx1">
                    <a:lumMod val="85000"/>
                    <a:lumOff val="15000"/>
                  </a:schemeClr>
                </a:solidFill>
                <a:latin typeface="Bodoni MT Black" panose="02070A03080606020203" pitchFamily="18" charset="0"/>
              </a:rPr>
              <a:t>1</a:t>
            </a:r>
            <a:endParaRPr lang="zh-CN" altLang="en-US" sz="2400">
              <a:solidFill>
                <a:schemeClr val="tx1">
                  <a:lumMod val="85000"/>
                  <a:lumOff val="15000"/>
                </a:schemeClr>
              </a:solidFill>
              <a:latin typeface="Bodoni MT Black" panose="02070A03080606020203" pitchFamily="18" charset="0"/>
            </a:endParaRPr>
          </a:p>
        </p:txBody>
      </p:sp>
    </p:spTree>
    <p:extLst>
      <p:ext uri="{BB962C8B-B14F-4D97-AF65-F5344CB8AC3E}">
        <p14:creationId xmlns:p14="http://schemas.microsoft.com/office/powerpoint/2010/main" val="38294048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概率生成式模型</a:t>
            </a:r>
          </a:p>
        </p:txBody>
      </p:sp>
      <p:sp>
        <p:nvSpPr>
          <p:cNvPr id="3" name="内容占位符 2"/>
          <p:cNvSpPr>
            <a:spLocks noGrp="1"/>
          </p:cNvSpPr>
          <p:nvPr>
            <p:ph sz="quarter" idx="13"/>
          </p:nvPr>
        </p:nvSpPr>
        <p:spPr>
          <a:xfrm>
            <a:off x="798991" y="1983498"/>
            <a:ext cx="6046868" cy="679804"/>
          </a:xfrm>
        </p:spPr>
        <p:txBody>
          <a:bodyPr/>
          <a:lstStyle/>
          <a:p>
            <a:r>
              <a:rPr lang="zh-CN" altLang="en-US"/>
              <a:t>对于</a:t>
            </a:r>
            <a:r>
              <a:rPr lang="en-US" altLang="zh-CN"/>
              <a:t>K&gt;2</a:t>
            </a:r>
            <a:r>
              <a:rPr lang="zh-CN" altLang="en-US"/>
              <a:t>个类别的情形</a:t>
            </a:r>
            <a:endParaRPr lang="en-US" altLang="zh-CN"/>
          </a:p>
          <a:p>
            <a:pPr marL="0" indent="0">
              <a:buNone/>
            </a:pPr>
            <a:endParaRPr lang="zh-CN" altLang="en-US"/>
          </a:p>
        </p:txBody>
      </p:sp>
      <p:pic>
        <p:nvPicPr>
          <p:cNvPr id="6" name="图片 5"/>
          <p:cNvPicPr>
            <a:picLocks noChangeAspect="1"/>
          </p:cNvPicPr>
          <p:nvPr/>
        </p:nvPicPr>
        <p:blipFill>
          <a:blip r:embed="rId3">
            <a:clrChange>
              <a:clrFrom>
                <a:srgbClr val="FFFFFF"/>
              </a:clrFrom>
              <a:clrTo>
                <a:srgbClr val="FFFFFF">
                  <a:alpha val="0"/>
                </a:srgbClr>
              </a:clrTo>
            </a:clrChange>
          </a:blip>
          <a:stretch>
            <a:fillRect/>
          </a:stretch>
        </p:blipFill>
        <p:spPr>
          <a:xfrm>
            <a:off x="4119238" y="2113628"/>
            <a:ext cx="3675829" cy="1670831"/>
          </a:xfrm>
          <a:prstGeom prst="rect">
            <a:avLst/>
          </a:prstGeom>
        </p:spPr>
      </p:pic>
      <p:pic>
        <p:nvPicPr>
          <p:cNvPr id="7" name="图片 6"/>
          <p:cNvPicPr>
            <a:picLocks noChangeAspect="1"/>
          </p:cNvPicPr>
          <p:nvPr/>
        </p:nvPicPr>
        <p:blipFill>
          <a:blip r:embed="rId4">
            <a:clrChange>
              <a:clrFrom>
                <a:srgbClr val="FFFFFF"/>
              </a:clrFrom>
              <a:clrTo>
                <a:srgbClr val="FFFFFF">
                  <a:alpha val="0"/>
                </a:srgbClr>
              </a:clrTo>
            </a:clrChange>
          </a:blip>
          <a:stretch>
            <a:fillRect/>
          </a:stretch>
        </p:blipFill>
        <p:spPr>
          <a:xfrm>
            <a:off x="1207363" y="3774581"/>
            <a:ext cx="9587422" cy="1613342"/>
          </a:xfrm>
          <a:prstGeom prst="rect">
            <a:avLst/>
          </a:prstGeom>
        </p:spPr>
      </p:pic>
      <p:sp>
        <p:nvSpPr>
          <p:cNvPr id="8" name="操作按钮: 前进或下一个 7">
            <a:hlinkClick r:id="rId5" action="ppaction://hlinksldjump" highlightClick="1"/>
            <a:extLst>
              <a:ext uri="{FF2B5EF4-FFF2-40B4-BE49-F238E27FC236}">
                <a16:creationId xmlns:a16="http://schemas.microsoft.com/office/drawing/2014/main" id="{17EE2F85-03E4-0845-AEF0-6F36ADBC64EA}"/>
              </a:ext>
            </a:extLst>
          </p:cNvPr>
          <p:cNvSpPr/>
          <p:nvPr/>
        </p:nvSpPr>
        <p:spPr>
          <a:xfrm rot="10800000">
            <a:off x="10648029" y="4428320"/>
            <a:ext cx="293511" cy="305864"/>
          </a:xfrm>
          <a:prstGeom prst="actionButtonForwardNex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83793163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概率生成式模型</a:t>
            </a:r>
          </a:p>
        </p:txBody>
      </p:sp>
      <p:sp>
        <p:nvSpPr>
          <p:cNvPr id="3" name="内容占位符 2"/>
          <p:cNvSpPr>
            <a:spLocks noGrp="1"/>
          </p:cNvSpPr>
          <p:nvPr>
            <p:ph sz="quarter" idx="13"/>
          </p:nvPr>
        </p:nvSpPr>
        <p:spPr/>
        <p:txBody>
          <a:bodyPr/>
          <a:lstStyle/>
          <a:p>
            <a:r>
              <a:rPr lang="zh-CN" altLang="en-US"/>
              <a:t>考虑选择具体的类条件概率密度形式的情况下的结果</a:t>
            </a:r>
            <a:endParaRPr lang="en-US" altLang="zh-CN"/>
          </a:p>
          <a:p>
            <a:pPr marL="0" indent="0">
              <a:buNone/>
            </a:pPr>
            <a:r>
              <a:rPr lang="en-US" altLang="zh-CN"/>
              <a:t>   1  </a:t>
            </a:r>
            <a:r>
              <a:rPr lang="zh-CN" altLang="en-US"/>
              <a:t>连续输入与最大似然解</a:t>
            </a:r>
            <a:endParaRPr lang="en-US" altLang="zh-CN"/>
          </a:p>
          <a:p>
            <a:pPr marL="0" indent="0">
              <a:buNone/>
            </a:pPr>
            <a:r>
              <a:rPr lang="en-US" altLang="zh-CN"/>
              <a:t>   2 </a:t>
            </a:r>
            <a:r>
              <a:rPr lang="zh-CN" altLang="en-US"/>
              <a:t>离散特征</a:t>
            </a:r>
            <a:endParaRPr lang="en-US" altLang="zh-CN"/>
          </a:p>
          <a:p>
            <a:pPr marL="0" indent="0">
              <a:buNone/>
            </a:pPr>
            <a:r>
              <a:rPr lang="en-US" altLang="zh-CN"/>
              <a:t>   3 </a:t>
            </a:r>
            <a:r>
              <a:rPr lang="zh-CN" altLang="en-US"/>
              <a:t>指数族分布</a:t>
            </a:r>
          </a:p>
        </p:txBody>
      </p:sp>
    </p:spTree>
    <p:extLst>
      <p:ext uri="{BB962C8B-B14F-4D97-AF65-F5344CB8AC3E}">
        <p14:creationId xmlns:p14="http://schemas.microsoft.com/office/powerpoint/2010/main" val="8220631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概率生成式模型</a:t>
            </a:r>
          </a:p>
        </p:txBody>
      </p:sp>
      <p:sp>
        <p:nvSpPr>
          <p:cNvPr id="3" name="内容占位符 2"/>
          <p:cNvSpPr>
            <a:spLocks noGrp="1"/>
          </p:cNvSpPr>
          <p:nvPr>
            <p:ph sz="quarter" idx="13"/>
          </p:nvPr>
        </p:nvSpPr>
        <p:spPr>
          <a:xfrm>
            <a:off x="685801" y="2063397"/>
            <a:ext cx="10278122" cy="457862"/>
          </a:xfrm>
        </p:spPr>
        <p:txBody>
          <a:bodyPr/>
          <a:lstStyle/>
          <a:p>
            <a:r>
              <a:rPr lang="zh-CN" altLang="en-US" dirty="0"/>
              <a:t>连续输入</a:t>
            </a:r>
          </a:p>
        </p:txBody>
      </p:sp>
      <mc:AlternateContent xmlns:mc="http://schemas.openxmlformats.org/markup-compatibility/2006" xmlns:a14="http://schemas.microsoft.com/office/drawing/2010/main">
        <mc:Choice Requires="a14">
          <p:sp>
            <p:nvSpPr>
              <p:cNvPr id="4" name="文本框 3"/>
              <p:cNvSpPr txBox="1"/>
              <p:nvPr/>
            </p:nvSpPr>
            <p:spPr>
              <a:xfrm>
                <a:off x="825622" y="2663301"/>
                <a:ext cx="9871969" cy="669992"/>
              </a:xfrm>
              <a:prstGeom prst="rect">
                <a:avLst/>
              </a:prstGeom>
              <a:noFill/>
            </p:spPr>
            <p:txBody>
              <a:bodyPr wrap="square" rtlCol="0">
                <a:spAutoFit/>
              </a:bodyPr>
              <a:lstStyle/>
              <a:p>
                <a:r>
                  <a:rPr lang="zh-CN" altLang="en-US" dirty="0"/>
                  <a:t>假设类条件概率密度是⾼斯分布，然后求解后验概率的形式。假定所有的类别的协⽅差矩阵相同。这样类别 </a:t>
                </a:r>
                <a14:m>
                  <m:oMath xmlns:m="http://schemas.openxmlformats.org/officeDocument/2006/math">
                    <m:sSub>
                      <m:sSubPr>
                        <m:ctrlPr>
                          <a:rPr lang="en-US" altLang="zh-CN" i="1" cap="all">
                            <a:latin typeface="Cambria Math" panose="02040503050406030204" pitchFamily="18" charset="0"/>
                          </a:rPr>
                        </m:ctrlPr>
                      </m:sSubPr>
                      <m:e>
                        <m:r>
                          <a:rPr lang="en-US" altLang="zh-CN" cap="all">
                            <a:latin typeface="Cambria Math" panose="02040503050406030204" pitchFamily="18" charset="0"/>
                          </a:rPr>
                          <m:t>𝐶</m:t>
                        </m:r>
                      </m:e>
                      <m:sub>
                        <m:r>
                          <a:rPr lang="en-US" altLang="zh-CN" cap="all">
                            <a:latin typeface="Cambria Math" panose="02040503050406030204" pitchFamily="18" charset="0"/>
                          </a:rPr>
                          <m:t>𝑘</m:t>
                        </m:r>
                      </m:sub>
                    </m:sSub>
                  </m:oMath>
                </a14:m>
                <a:r>
                  <a:rPr lang="en-US" altLang="zh-CN" dirty="0"/>
                  <a:t> </a:t>
                </a:r>
                <a:r>
                  <a:rPr lang="zh-CN" altLang="en-US" dirty="0"/>
                  <a:t>的类条件概率为</a:t>
                </a:r>
              </a:p>
            </p:txBody>
          </p:sp>
        </mc:Choice>
        <mc:Fallback xmlns="">
          <p:sp>
            <p:nvSpPr>
              <p:cNvPr id="4" name="文本框 3"/>
              <p:cNvSpPr txBox="1">
                <a:spLocks noRot="1" noChangeAspect="1" noMove="1" noResize="1" noEditPoints="1" noAdjustHandles="1" noChangeArrowheads="1" noChangeShapeType="1" noTextEdit="1"/>
              </p:cNvSpPr>
              <p:nvPr/>
            </p:nvSpPr>
            <p:spPr>
              <a:xfrm>
                <a:off x="825622" y="2663301"/>
                <a:ext cx="9871969" cy="669992"/>
              </a:xfrm>
              <a:prstGeom prst="rect">
                <a:avLst/>
              </a:prstGeom>
              <a:blipFill>
                <a:blip r:embed="rId2"/>
                <a:stretch>
                  <a:fillRect l="-494" t="-7273" r="-1914" b="-8182"/>
                </a:stretch>
              </a:blipFill>
            </p:spPr>
            <p:txBody>
              <a:bodyPr/>
              <a:lstStyle/>
              <a:p>
                <a:r>
                  <a:rPr lang="zh-CN" altLang="en-US">
                    <a:noFill/>
                  </a:rPr>
                  <a:t> </a:t>
                </a:r>
              </a:p>
            </p:txBody>
          </p:sp>
        </mc:Fallback>
      </mc:AlternateContent>
      <p:pic>
        <p:nvPicPr>
          <p:cNvPr id="5" name="图片 4"/>
          <p:cNvPicPr>
            <a:picLocks noChangeAspect="1"/>
          </p:cNvPicPr>
          <p:nvPr/>
        </p:nvPicPr>
        <p:blipFill>
          <a:blip r:embed="rId3">
            <a:clrChange>
              <a:clrFrom>
                <a:srgbClr val="FFFFFF"/>
              </a:clrFrom>
              <a:clrTo>
                <a:srgbClr val="FFFFFF">
                  <a:alpha val="0"/>
                </a:srgbClr>
              </a:clrTo>
            </a:clrChange>
          </a:blip>
          <a:stretch>
            <a:fillRect/>
          </a:stretch>
        </p:blipFill>
        <p:spPr>
          <a:xfrm>
            <a:off x="2302842" y="3679425"/>
            <a:ext cx="7162800" cy="990600"/>
          </a:xfrm>
          <a:prstGeom prst="rect">
            <a:avLst/>
          </a:prstGeom>
        </p:spPr>
      </p:pic>
    </p:spTree>
    <p:extLst>
      <p:ext uri="{BB962C8B-B14F-4D97-AF65-F5344CB8AC3E}">
        <p14:creationId xmlns:p14="http://schemas.microsoft.com/office/powerpoint/2010/main" val="170434284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概率生成式模型</a:t>
            </a:r>
          </a:p>
        </p:txBody>
      </p:sp>
      <p:sp>
        <p:nvSpPr>
          <p:cNvPr id="3" name="内容占位符 2"/>
          <p:cNvSpPr>
            <a:spLocks noGrp="1"/>
          </p:cNvSpPr>
          <p:nvPr>
            <p:ph sz="quarter" idx="13"/>
          </p:nvPr>
        </p:nvSpPr>
        <p:spPr>
          <a:xfrm>
            <a:off x="685801" y="2063397"/>
            <a:ext cx="10278122" cy="457862"/>
          </a:xfrm>
        </p:spPr>
        <p:txBody>
          <a:bodyPr/>
          <a:lstStyle/>
          <a:p>
            <a:r>
              <a:rPr lang="zh-CN" altLang="en-US" dirty="0"/>
              <a:t>对于二分类的情况</a:t>
            </a:r>
          </a:p>
        </p:txBody>
      </p:sp>
      <p:pic>
        <p:nvPicPr>
          <p:cNvPr id="4" name="图片 3">
            <a:extLst>
              <a:ext uri="{FF2B5EF4-FFF2-40B4-BE49-F238E27FC236}">
                <a16:creationId xmlns:a16="http://schemas.microsoft.com/office/drawing/2014/main" id="{24E5A423-D5EA-D142-BE56-B0C18565AC2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69193" y="2657430"/>
            <a:ext cx="10394730" cy="2631937"/>
          </a:xfrm>
          <a:prstGeom prst="rect">
            <a:avLst/>
          </a:prstGeom>
        </p:spPr>
      </p:pic>
      <p:pic>
        <p:nvPicPr>
          <p:cNvPr id="6" name="图片 5"/>
          <p:cNvPicPr>
            <a:picLocks noChangeAspect="1"/>
          </p:cNvPicPr>
          <p:nvPr/>
        </p:nvPicPr>
        <p:blipFill>
          <a:blip r:embed="rId4">
            <a:clrChange>
              <a:clrFrom>
                <a:srgbClr val="FFFFFF"/>
              </a:clrFrom>
              <a:clrTo>
                <a:srgbClr val="FFFFFF">
                  <a:alpha val="0"/>
                </a:srgbClr>
              </a:clrTo>
            </a:clrChange>
          </a:blip>
          <a:stretch>
            <a:fillRect/>
          </a:stretch>
        </p:blipFill>
        <p:spPr>
          <a:xfrm>
            <a:off x="6733310" y="298461"/>
            <a:ext cx="4721802" cy="2222798"/>
          </a:xfrm>
          <a:prstGeom prst="rect">
            <a:avLst/>
          </a:prstGeom>
        </p:spPr>
      </p:pic>
      <p:cxnSp>
        <p:nvCxnSpPr>
          <p:cNvPr id="8" name="直接箭头连接符 7"/>
          <p:cNvCxnSpPr/>
          <p:nvPr/>
        </p:nvCxnSpPr>
        <p:spPr>
          <a:xfrm flipH="1">
            <a:off x="6640947" y="1967079"/>
            <a:ext cx="1191489" cy="1221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04320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概率生成式模型</a:t>
            </a:r>
          </a:p>
        </p:txBody>
      </p:sp>
      <p:sp>
        <p:nvSpPr>
          <p:cNvPr id="3" name="内容占位符 2"/>
          <p:cNvSpPr>
            <a:spLocks noGrp="1"/>
          </p:cNvSpPr>
          <p:nvPr>
            <p:ph sz="quarter" idx="13"/>
          </p:nvPr>
        </p:nvSpPr>
        <p:spPr>
          <a:xfrm>
            <a:off x="685801" y="2063397"/>
            <a:ext cx="10278122" cy="457862"/>
          </a:xfrm>
        </p:spPr>
        <p:txBody>
          <a:bodyPr/>
          <a:lstStyle/>
          <a:p>
            <a:r>
              <a:rPr lang="zh-CN" altLang="en-US" dirty="0"/>
              <a:t>对于多分类的情况</a:t>
            </a:r>
          </a:p>
        </p:txBody>
      </p:sp>
      <p:grpSp>
        <p:nvGrpSpPr>
          <p:cNvPr id="6" name="组合 5">
            <a:extLst>
              <a:ext uri="{FF2B5EF4-FFF2-40B4-BE49-F238E27FC236}">
                <a16:creationId xmlns:a16="http://schemas.microsoft.com/office/drawing/2014/main" id="{06E09187-8D0B-E740-94D8-6D060C233694}"/>
              </a:ext>
            </a:extLst>
          </p:cNvPr>
          <p:cNvGrpSpPr/>
          <p:nvPr/>
        </p:nvGrpSpPr>
        <p:grpSpPr>
          <a:xfrm>
            <a:off x="429373" y="2746891"/>
            <a:ext cx="10909738" cy="2682322"/>
            <a:chOff x="429373" y="2521259"/>
            <a:chExt cx="10909738" cy="2682322"/>
          </a:xfrm>
        </p:grpSpPr>
        <p:pic>
          <p:nvPicPr>
            <p:cNvPr id="4" name="图片 3">
              <a:extLst>
                <a:ext uri="{FF2B5EF4-FFF2-40B4-BE49-F238E27FC236}">
                  <a16:creationId xmlns:a16="http://schemas.microsoft.com/office/drawing/2014/main" id="{6D79A9AB-EA00-364C-AF87-ED554824252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29373" y="2521259"/>
              <a:ext cx="10909738" cy="1903444"/>
            </a:xfrm>
            <a:prstGeom prst="rect">
              <a:avLst/>
            </a:prstGeom>
          </p:spPr>
        </p:pic>
        <p:pic>
          <p:nvPicPr>
            <p:cNvPr id="5" name="图片 4">
              <a:extLst>
                <a:ext uri="{FF2B5EF4-FFF2-40B4-BE49-F238E27FC236}">
                  <a16:creationId xmlns:a16="http://schemas.microsoft.com/office/drawing/2014/main" id="{1FFE36AC-9F66-1544-BE4A-98DAED13891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29373" y="4424703"/>
              <a:ext cx="10884061" cy="778878"/>
            </a:xfrm>
            <a:prstGeom prst="rect">
              <a:avLst/>
            </a:prstGeom>
          </p:spPr>
        </p:pic>
      </p:grpSp>
      <p:pic>
        <p:nvPicPr>
          <p:cNvPr id="7" name="图片 6"/>
          <p:cNvPicPr>
            <a:picLocks noChangeAspect="1"/>
          </p:cNvPicPr>
          <p:nvPr/>
        </p:nvPicPr>
        <p:blipFill>
          <a:blip r:embed="rId5">
            <a:clrChange>
              <a:clrFrom>
                <a:srgbClr val="FFFFFF"/>
              </a:clrFrom>
              <a:clrTo>
                <a:srgbClr val="FFFFFF">
                  <a:alpha val="0"/>
                </a:srgbClr>
              </a:clrTo>
            </a:clrChange>
          </a:blip>
          <a:stretch>
            <a:fillRect/>
          </a:stretch>
        </p:blipFill>
        <p:spPr>
          <a:xfrm>
            <a:off x="7194693" y="985544"/>
            <a:ext cx="3990975" cy="809625"/>
          </a:xfrm>
          <a:prstGeom prst="rect">
            <a:avLst/>
          </a:prstGeom>
        </p:spPr>
      </p:pic>
      <p:cxnSp>
        <p:nvCxnSpPr>
          <p:cNvPr id="9" name="直接箭头连接符 8"/>
          <p:cNvCxnSpPr/>
          <p:nvPr/>
        </p:nvCxnSpPr>
        <p:spPr>
          <a:xfrm flipH="1">
            <a:off x="6982690" y="1858365"/>
            <a:ext cx="1810327" cy="1325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17810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概率生成式模型</a:t>
            </a:r>
          </a:p>
        </p:txBody>
      </p:sp>
      <mc:AlternateContent xmlns:mc="http://schemas.openxmlformats.org/markup-compatibility/2006" xmlns:a14="http://schemas.microsoft.com/office/drawing/2010/main">
        <mc:Choice Requires="a14">
          <p:sp>
            <p:nvSpPr>
              <p:cNvPr id="3" name="内容占位符 2"/>
              <p:cNvSpPr>
                <a:spLocks noGrp="1"/>
              </p:cNvSpPr>
              <p:nvPr>
                <p:ph sz="quarter" idx="13"/>
              </p:nvPr>
            </p:nvSpPr>
            <p:spPr/>
            <p:txBody>
              <a:bodyPr/>
              <a:lstStyle/>
              <a:p>
                <a:r>
                  <a:rPr lang="zh-CN" altLang="en-US" b="0" dirty="0"/>
                  <a:t>假定各类的协方差矩阵相同，则</a:t>
                </a:r>
                <a14:m>
                  <m:oMath xmlns:m="http://schemas.openxmlformats.org/officeDocument/2006/math">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zh-CN" altLang="en-US" i="1">
                        <a:latin typeface="Cambria Math" panose="02040503050406030204" pitchFamily="18" charset="0"/>
                      </a:rPr>
                      <m:t>是</m:t>
                    </m:r>
                    <m:r>
                      <a:rPr lang="en-US" altLang="zh-CN" b="0" i="1" smtClean="0">
                        <a:latin typeface="Cambria Math" panose="02040503050406030204" pitchFamily="18" charset="0"/>
                      </a:rPr>
                      <m:t>𝑥</m:t>
                    </m:r>
                    <m:r>
                      <a:rPr lang="zh-CN" altLang="en-US" i="1">
                        <a:latin typeface="Cambria Math" panose="02040503050406030204" pitchFamily="18" charset="0"/>
                      </a:rPr>
                      <m:t>的</m:t>
                    </m:r>
                    <m:r>
                      <a:rPr lang="zh-CN" altLang="en-US" i="1" smtClean="0">
                        <a:latin typeface="Cambria Math" panose="02040503050406030204" pitchFamily="18" charset="0"/>
                      </a:rPr>
                      <m:t>线性</m:t>
                    </m:r>
                    <m:r>
                      <a:rPr lang="zh-CN" altLang="en-US" i="1">
                        <a:latin typeface="Cambria Math" panose="02040503050406030204" pitchFamily="18" charset="0"/>
                      </a:rPr>
                      <m:t>函数</m:t>
                    </m:r>
                  </m:oMath>
                </a14:m>
                <a:r>
                  <a:rPr lang="zh-CN" altLang="en-US" dirty="0"/>
                  <a:t>，决策边界是线性的。</a:t>
                </a:r>
                <a:endParaRPr lang="en-US" altLang="zh-CN" dirty="0"/>
              </a:p>
              <a:p>
                <a:r>
                  <a:rPr lang="zh-CN" altLang="en-US" dirty="0"/>
                  <a:t>假定各类的协方差矩阵不同，则</a:t>
                </a:r>
                <a14:m>
                  <m:oMath xmlns:m="http://schemas.openxmlformats.org/officeDocument/2006/math">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是</m:t>
                    </m:r>
                    <m:r>
                      <a:rPr lang="en-US" altLang="zh-CN" i="1">
                        <a:latin typeface="Cambria Math" panose="02040503050406030204" pitchFamily="18" charset="0"/>
                      </a:rPr>
                      <m:t>𝑥</m:t>
                    </m:r>
                    <m:r>
                      <a:rPr lang="zh-CN" altLang="en-US" i="1">
                        <a:latin typeface="Cambria Math" panose="02040503050406030204" pitchFamily="18" charset="0"/>
                      </a:rPr>
                      <m:t>的二次函数</m:t>
                    </m:r>
                  </m:oMath>
                </a14:m>
                <a:r>
                  <a:rPr lang="zh-CN" altLang="en-US" dirty="0"/>
                  <a:t>，决策边界是二次的。</a:t>
                </a:r>
              </a:p>
            </p:txBody>
          </p:sp>
        </mc:Choice>
        <mc:Fallback xmlns="">
          <p:sp>
            <p:nvSpPr>
              <p:cNvPr id="3" name="内容占位符 2"/>
              <p:cNvSpPr>
                <a:spLocks noGrp="1" noRot="1" noChangeAspect="1" noMove="1" noResize="1" noEditPoints="1" noAdjustHandles="1" noChangeArrowheads="1" noChangeShapeType="1" noTextEdit="1"/>
              </p:cNvSpPr>
              <p:nvPr>
                <p:ph sz="quarter" idx="13"/>
              </p:nvPr>
            </p:nvSpPr>
            <p:spPr>
              <a:blipFill>
                <a:blip r:embed="rId2"/>
                <a:stretch>
                  <a:fillRect l="-122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AC7AC02D-CA91-9849-AA8E-D80064B0868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044830" y="1677873"/>
            <a:ext cx="8013570" cy="3696712"/>
          </a:xfrm>
          <a:prstGeom prst="rect">
            <a:avLst/>
          </a:prstGeom>
        </p:spPr>
      </p:pic>
    </p:spTree>
    <p:extLst>
      <p:ext uri="{BB962C8B-B14F-4D97-AF65-F5344CB8AC3E}">
        <p14:creationId xmlns:p14="http://schemas.microsoft.com/office/powerpoint/2010/main" val="6871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概率生成式模型</a:t>
            </a:r>
          </a:p>
        </p:txBody>
      </p:sp>
      <p:sp>
        <p:nvSpPr>
          <p:cNvPr id="3" name="内容占位符 2"/>
          <p:cNvSpPr>
            <a:spLocks noGrp="1"/>
          </p:cNvSpPr>
          <p:nvPr>
            <p:ph sz="quarter" idx="13"/>
          </p:nvPr>
        </p:nvSpPr>
        <p:spPr>
          <a:xfrm>
            <a:off x="685801" y="2063397"/>
            <a:ext cx="10278122" cy="457862"/>
          </a:xfrm>
        </p:spPr>
        <p:txBody>
          <a:bodyPr/>
          <a:lstStyle/>
          <a:p>
            <a:r>
              <a:rPr lang="zh-CN" altLang="en-US" dirty="0"/>
              <a:t>最大似然解</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6D09151-0BE1-AC42-AED9-CE6F6A4D0DDA}"/>
                  </a:ext>
                </a:extLst>
              </p:cNvPr>
              <p:cNvSpPr txBox="1"/>
              <p:nvPr/>
            </p:nvSpPr>
            <p:spPr>
              <a:xfrm>
                <a:off x="1261241" y="3361697"/>
                <a:ext cx="8818179" cy="1323439"/>
              </a:xfrm>
              <a:prstGeom prst="rect">
                <a:avLst/>
              </a:prstGeom>
              <a:noFill/>
            </p:spPr>
            <p:txBody>
              <a:bodyPr wrap="square" rtlCol="0">
                <a:spAutoFit/>
              </a:bodyPr>
              <a:lstStyle/>
              <a:p>
                <a:r>
                  <a:rPr kumimoji="1" lang="zh-CN" altLang="en-US" sz="2000" dirty="0"/>
                  <a:t>一旦我们具体化了类条件概率密度</a:t>
                </a:r>
                <a14:m>
                  <m:oMath xmlns:m="http://schemas.openxmlformats.org/officeDocument/2006/math">
                    <m:r>
                      <m:rPr>
                        <m:sty m:val="p"/>
                      </m:rPr>
                      <a:rPr kumimoji="1" lang="en-US" altLang="zh-CN" sz="2000" b="0" i="0" smtClean="0">
                        <a:latin typeface="Cambria Math" panose="02040503050406030204" pitchFamily="18" charset="0"/>
                      </a:rPr>
                      <m:t>p</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𝑥</m:t>
                    </m:r>
                    <m:r>
                      <a:rPr kumimoji="1" lang="en-US" altLang="zh-CN" sz="2000" b="0" i="1" smtClean="0">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𝐶</m:t>
                        </m:r>
                      </m:e>
                      <m:sub>
                        <m:r>
                          <a:rPr kumimoji="1" lang="en-US" altLang="zh-CN" sz="2000" b="0" i="1" smtClean="0">
                            <a:latin typeface="Cambria Math" panose="02040503050406030204" pitchFamily="18" charset="0"/>
                          </a:rPr>
                          <m:t>𝑘</m:t>
                        </m:r>
                      </m:sub>
                    </m:sSub>
                    <m:r>
                      <a:rPr kumimoji="1" lang="en-US" altLang="zh-CN" sz="2000" b="0" i="1" smtClean="0">
                        <a:latin typeface="Cambria Math" panose="02040503050406030204" pitchFamily="18" charset="0"/>
                      </a:rPr>
                      <m:t>)</m:t>
                    </m:r>
                  </m:oMath>
                </a14:m>
                <a:r>
                  <a:rPr kumimoji="1" lang="zh-CN" altLang="en-US" sz="2000" dirty="0"/>
                  <a:t>的参数化的函数形式，我们就能够使用最大似然法确定参数的值，以及先验类概率</a:t>
                </a:r>
                <a14:m>
                  <m:oMath xmlns:m="http://schemas.openxmlformats.org/officeDocument/2006/math">
                    <m:r>
                      <m:rPr>
                        <m:sty m:val="p"/>
                      </m:rPr>
                      <a:rPr kumimoji="1" lang="en-US" altLang="zh-CN" sz="2000">
                        <a:latin typeface="Cambria Math" panose="02040503050406030204" pitchFamily="18" charset="0"/>
                      </a:rPr>
                      <m:t>p</m:t>
                    </m:r>
                    <m:d>
                      <m:dPr>
                        <m:ctrlPr>
                          <a:rPr kumimoji="1" lang="en-US" altLang="zh-CN" sz="2000" i="1">
                            <a:latin typeface="Cambria Math" panose="02040503050406030204" pitchFamily="18" charset="0"/>
                          </a:rPr>
                        </m:ctrlPr>
                      </m:dP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𝐶</m:t>
                            </m:r>
                          </m:e>
                          <m:sub>
                            <m:r>
                              <a:rPr kumimoji="1" lang="en-US" altLang="zh-CN" sz="2000" i="1">
                                <a:latin typeface="Cambria Math" panose="02040503050406030204" pitchFamily="18" charset="0"/>
                              </a:rPr>
                              <m:t>𝑘</m:t>
                            </m:r>
                          </m:sub>
                        </m:sSub>
                      </m:e>
                    </m:d>
                    <m:r>
                      <a:rPr kumimoji="1" lang="zh-CN" altLang="en-US" sz="2000" b="0" i="1" smtClean="0">
                        <a:latin typeface="Cambria Math" panose="02040503050406030204" pitchFamily="18" charset="0"/>
                      </a:rPr>
                      <m:t>。</m:t>
                    </m:r>
                  </m:oMath>
                </a14:m>
                <a:r>
                  <a:rPr kumimoji="1" lang="zh-CN" altLang="en-US" sz="2000" dirty="0"/>
                  <a:t>这需要数据集由观测</a:t>
                </a:r>
                <a14:m>
                  <m:oMath xmlns:m="http://schemas.openxmlformats.org/officeDocument/2006/math">
                    <m:r>
                      <a:rPr kumimoji="1" lang="en-US" altLang="zh-CN" sz="2000" i="1">
                        <a:latin typeface="Cambria Math" panose="02040503050406030204" pitchFamily="18" charset="0"/>
                      </a:rPr>
                      <m:t>𝑥</m:t>
                    </m:r>
                  </m:oMath>
                </a14:m>
                <a:r>
                  <a:rPr kumimoji="1" lang="zh-CN" altLang="en-US" sz="2000" dirty="0"/>
                  <a:t>以及对应的类别标签组成。</a:t>
                </a:r>
                <a:endParaRPr kumimoji="1" lang="en-US" altLang="zh-CN" sz="2000" dirty="0"/>
              </a:p>
              <a:p>
                <a:endParaRPr kumimoji="1" lang="en-US" altLang="zh-CN" sz="2000" dirty="0"/>
              </a:p>
            </p:txBody>
          </p:sp>
        </mc:Choice>
        <mc:Fallback xmlns="">
          <p:sp>
            <p:nvSpPr>
              <p:cNvPr id="6" name="文本框 5">
                <a:extLst>
                  <a:ext uri="{FF2B5EF4-FFF2-40B4-BE49-F238E27FC236}">
                    <a16:creationId xmlns:a16="http://schemas.microsoft.com/office/drawing/2014/main" id="{76D09151-0BE1-AC42-AED9-CE6F6A4D0DDA}"/>
                  </a:ext>
                </a:extLst>
              </p:cNvPr>
              <p:cNvSpPr txBox="1">
                <a:spLocks noRot="1" noChangeAspect="1" noMove="1" noResize="1" noEditPoints="1" noAdjustHandles="1" noChangeArrowheads="1" noChangeShapeType="1" noTextEdit="1"/>
              </p:cNvSpPr>
              <p:nvPr/>
            </p:nvSpPr>
            <p:spPr>
              <a:xfrm>
                <a:off x="1261241" y="3361697"/>
                <a:ext cx="8818179" cy="1323439"/>
              </a:xfrm>
              <a:prstGeom prst="rect">
                <a:avLst/>
              </a:prstGeom>
              <a:blipFill>
                <a:blip r:embed="rId2"/>
                <a:stretch>
                  <a:fillRect l="-575" t="-28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5977039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概率生成式模型</a:t>
            </a:r>
          </a:p>
        </p:txBody>
      </p:sp>
      <p:sp>
        <p:nvSpPr>
          <p:cNvPr id="3" name="内容占位符 2"/>
          <p:cNvSpPr>
            <a:spLocks noGrp="1"/>
          </p:cNvSpPr>
          <p:nvPr>
            <p:ph sz="quarter" idx="13"/>
          </p:nvPr>
        </p:nvSpPr>
        <p:spPr>
          <a:xfrm>
            <a:off x="685801" y="2063397"/>
            <a:ext cx="10278122" cy="457862"/>
          </a:xfrm>
        </p:spPr>
        <p:txBody>
          <a:bodyPr/>
          <a:lstStyle/>
          <a:p>
            <a:r>
              <a:rPr lang="zh-CN" altLang="en-US" dirty="0"/>
              <a:t>对于二分类的情况</a:t>
            </a:r>
          </a:p>
        </p:txBody>
      </p:sp>
      <p:pic>
        <p:nvPicPr>
          <p:cNvPr id="6" name="图片 5">
            <a:extLst>
              <a:ext uri="{FF2B5EF4-FFF2-40B4-BE49-F238E27FC236}">
                <a16:creationId xmlns:a16="http://schemas.microsoft.com/office/drawing/2014/main" id="{732ADB87-4C9C-DD4E-B0C9-29C3AA7E600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45138" y="2618919"/>
            <a:ext cx="10878207" cy="2679493"/>
          </a:xfrm>
          <a:prstGeom prst="rect">
            <a:avLst/>
          </a:prstGeom>
        </p:spPr>
      </p:pic>
    </p:spTree>
    <p:extLst>
      <p:ext uri="{BB962C8B-B14F-4D97-AF65-F5344CB8AC3E}">
        <p14:creationId xmlns:p14="http://schemas.microsoft.com/office/powerpoint/2010/main" val="38230473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概率生成式模型</a:t>
            </a:r>
          </a:p>
        </p:txBody>
      </p:sp>
      <p:sp>
        <p:nvSpPr>
          <p:cNvPr id="3" name="内容占位符 2"/>
          <p:cNvSpPr>
            <a:spLocks noGrp="1"/>
          </p:cNvSpPr>
          <p:nvPr>
            <p:ph sz="quarter" idx="13"/>
          </p:nvPr>
        </p:nvSpPr>
        <p:spPr>
          <a:xfrm>
            <a:off x="685801" y="2063397"/>
            <a:ext cx="10278122" cy="457862"/>
          </a:xfrm>
        </p:spPr>
        <p:txBody>
          <a:bodyPr/>
          <a:lstStyle/>
          <a:p>
            <a:r>
              <a:rPr lang="zh-CN" altLang="en-US" dirty="0"/>
              <a:t>似然函数</a:t>
            </a:r>
          </a:p>
        </p:txBody>
      </p:sp>
      <p:pic>
        <p:nvPicPr>
          <p:cNvPr id="4" name="图片 3">
            <a:extLst>
              <a:ext uri="{FF2B5EF4-FFF2-40B4-BE49-F238E27FC236}">
                <a16:creationId xmlns:a16="http://schemas.microsoft.com/office/drawing/2014/main" id="{45E980F8-69D1-E348-88F4-4AEE165229C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85000" y="2521259"/>
            <a:ext cx="9879724" cy="1388327"/>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437A5B39-9F9C-6D43-B0CE-B620E8CE1BDF}"/>
                  </a:ext>
                </a:extLst>
              </p:cNvPr>
              <p:cNvSpPr/>
              <p:nvPr/>
            </p:nvSpPr>
            <p:spPr>
              <a:xfrm>
                <a:off x="885000" y="4094462"/>
                <a:ext cx="11435257" cy="928075"/>
              </a:xfrm>
              <a:prstGeom prst="rect">
                <a:avLst/>
              </a:prstGeom>
            </p:spPr>
            <p:txBody>
              <a:bodyPr wrap="square">
                <a:spAutoFit/>
              </a:bodyPr>
              <a:lstStyle/>
              <a:p>
                <a:r>
                  <a:rPr lang="zh-CN" altLang="en-US" dirty="0"/>
                  <a:t>根据最大似然解的思想，常最大化对数似然函数，即</a:t>
                </a:r>
                <a:endParaRPr lang="en-US" altLang="zh-CN" dirty="0"/>
              </a:p>
              <a:p>
                <a:endParaRPr lang="en-US" altLang="zh-CN" dirty="0"/>
              </a:p>
              <a:p>
                <a:pPr algn="ctr"/>
                <a:r>
                  <a:rPr lang="en-US" altLang="zh-CN" b="0" dirty="0"/>
                  <a:t>Max</a:t>
                </a:r>
                <a:r>
                  <a:rPr lang="zh-CN" altLang="en-US" b="0" dirty="0"/>
                  <a:t>  </a:t>
                </a:r>
                <a14:m>
                  <m:oMath xmlns:m="http://schemas.openxmlformats.org/officeDocument/2006/math">
                    <m:r>
                      <a:rPr lang="en-US" altLang="zh-CN" b="0" i="1" smtClean="0">
                        <a:latin typeface="Cambria Math" panose="02040503050406030204" pitchFamily="18" charset="0"/>
                      </a:rPr>
                      <m:t>𝑙𝑛𝑃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e>
                      <m:e>
                        <m:r>
                          <a:rPr lang="en-US" altLang="zh-CN" b="0" i="1" smtClean="0">
                            <a:latin typeface="Cambria Math" panose="02040503050406030204" pitchFamily="18" charset="0"/>
                            <a:ea typeface="Cambria Math" panose="02040503050406030204" pitchFamily="18" charset="0"/>
                          </a:rPr>
                          <m:t>𝜋</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𝜇</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𝜇</m:t>
                            </m:r>
                          </m:e>
                          <m:sub>
                            <m:r>
                              <a:rPr lang="en-US" altLang="zh-CN" b="0" i="1" smtClean="0">
                                <a:latin typeface="Cambria Math" panose="02040503050406030204" pitchFamily="18" charset="0"/>
                                <a:ea typeface="Cambria Math" panose="02040503050406030204" pitchFamily="18" charset="0"/>
                              </a:rPr>
                              <m:t>2</m:t>
                            </m:r>
                          </m:sub>
                        </m:sSub>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Σ</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𝑙𝑛</m:t>
                        </m:r>
                      </m:e>
                    </m:nary>
                  </m:oMath>
                </a14:m>
                <a:r>
                  <a:rPr lang="en-US" altLang="zh-CN" dirty="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𝜋</m:t>
                    </m:r>
                    <m:r>
                      <a:rPr lang="en-US" altLang="zh-CN" b="0" i="1" smtClean="0">
                        <a:latin typeface="Cambria Math" panose="02040503050406030204" pitchFamily="18" charset="0"/>
                        <a:ea typeface="Cambria Math" panose="02040503050406030204" pitchFamily="18" charset="0"/>
                      </a:rPr>
                      <m:t>𝑁</m:t>
                    </m:r>
                    <m:d>
                      <m:dPr>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𝑛</m:t>
                            </m:r>
                          </m:sub>
                        </m:sSub>
                      </m:e>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𝜇</m:t>
                            </m:r>
                          </m:e>
                          <m:sub>
                            <m:r>
                              <a:rPr lang="en-US" altLang="zh-CN" i="1">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Σ</m:t>
                        </m:r>
                      </m:e>
                    </m:d>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1−</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𝑛</m:t>
                            </m:r>
                          </m:sub>
                        </m:sSub>
                      </m:e>
                    </m:d>
                    <m:r>
                      <m:rPr>
                        <m:sty m:val="p"/>
                      </m:rPr>
                      <a:rPr lang="en-US" altLang="zh-CN" b="0" i="0" smtClean="0">
                        <a:latin typeface="Cambria Math" panose="02040503050406030204" pitchFamily="18" charset="0"/>
                        <a:ea typeface="Cambria Math" panose="02040503050406030204" pitchFamily="18" charset="0"/>
                      </a:rPr>
                      <m:t>ln</m:t>
                    </m:r>
                    <m:r>
                      <a:rPr lang="en-US" altLang="zh-CN" b="0" i="1" smtClean="0">
                        <a:latin typeface="Cambria Math" panose="02040503050406030204" pitchFamily="18" charset="0"/>
                        <a:ea typeface="Cambria Math" panose="02040503050406030204" pitchFamily="18" charset="0"/>
                      </a:rPr>
                      <m:t>⁡(1−</m:t>
                    </m:r>
                    <m:r>
                      <a:rPr lang="en-US" altLang="zh-CN" i="1">
                        <a:latin typeface="Cambria Math" panose="02040503050406030204" pitchFamily="18" charset="0"/>
                        <a:ea typeface="Cambria Math" panose="02040503050406030204" pitchFamily="18" charset="0"/>
                      </a:rPr>
                      <m:t>𝜋</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𝑁</m:t>
                    </m:r>
                    <m:d>
                      <m:dPr>
                        <m:ctrlPr>
                          <a:rPr lang="en-US" altLang="zh-CN"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𝑛</m:t>
                            </m:r>
                          </m:sub>
                        </m:sSub>
                      </m:e>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𝜇</m:t>
                            </m:r>
                          </m:e>
                          <m:sub>
                            <m:r>
                              <a:rPr lang="en-US" altLang="zh-CN" b="0" i="1" smtClean="0">
                                <a:latin typeface="Cambria Math" panose="02040503050406030204" pitchFamily="18" charset="0"/>
                                <a:ea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Σ</m:t>
                        </m:r>
                      </m:e>
                    </m:d>
                    <m:r>
                      <a:rPr lang="en-US" altLang="zh-CN" b="0" i="1" smtClean="0">
                        <a:latin typeface="Cambria Math" panose="02040503050406030204" pitchFamily="18" charset="0"/>
                        <a:ea typeface="Cambria Math" panose="02040503050406030204" pitchFamily="18" charset="0"/>
                      </a:rPr>
                      <m:t>]</m:t>
                    </m:r>
                  </m:oMath>
                </a14:m>
                <a:endParaRPr lang="zh-CN" altLang="en-US" dirty="0"/>
              </a:p>
            </p:txBody>
          </p:sp>
        </mc:Choice>
        <mc:Fallback xmlns="">
          <p:sp>
            <p:nvSpPr>
              <p:cNvPr id="5" name="矩形 4">
                <a:extLst>
                  <a:ext uri="{FF2B5EF4-FFF2-40B4-BE49-F238E27FC236}">
                    <a16:creationId xmlns:a16="http://schemas.microsoft.com/office/drawing/2014/main" id="{437A5B39-9F9C-6D43-B0CE-B620E8CE1BDF}"/>
                  </a:ext>
                </a:extLst>
              </p:cNvPr>
              <p:cNvSpPr>
                <a:spLocks noRot="1" noChangeAspect="1" noMove="1" noResize="1" noEditPoints="1" noAdjustHandles="1" noChangeArrowheads="1" noChangeShapeType="1" noTextEdit="1"/>
              </p:cNvSpPr>
              <p:nvPr/>
            </p:nvSpPr>
            <p:spPr>
              <a:xfrm>
                <a:off x="885000" y="4094462"/>
                <a:ext cx="11435257" cy="928075"/>
              </a:xfrm>
              <a:prstGeom prst="rect">
                <a:avLst/>
              </a:prstGeom>
              <a:blipFill>
                <a:blip r:embed="rId3"/>
                <a:stretch>
                  <a:fillRect l="-444" t="-2703" b="-675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6288691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概率生成式模型</a:t>
            </a:r>
          </a:p>
        </p:txBody>
      </p:sp>
      <p:sp>
        <p:nvSpPr>
          <p:cNvPr id="3" name="内容占位符 2"/>
          <p:cNvSpPr>
            <a:spLocks noGrp="1"/>
          </p:cNvSpPr>
          <p:nvPr>
            <p:ph sz="quarter" idx="13"/>
          </p:nvPr>
        </p:nvSpPr>
        <p:spPr>
          <a:xfrm>
            <a:off x="685801" y="2063397"/>
            <a:ext cx="10278122" cy="457862"/>
          </a:xfrm>
        </p:spPr>
        <p:txBody>
          <a:bodyPr/>
          <a:lstStyle/>
          <a:p>
            <a:r>
              <a:rPr lang="zh-CN" altLang="en-US" dirty="0"/>
              <a:t>参数求解</a:t>
            </a: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B73CCE61-9008-544E-993F-7860ACCAFB1D}"/>
                  </a:ext>
                </a:extLst>
              </p:cNvPr>
              <p:cNvSpPr/>
              <p:nvPr/>
            </p:nvSpPr>
            <p:spPr>
              <a:xfrm>
                <a:off x="2902427" y="2988629"/>
                <a:ext cx="5844870" cy="1323439"/>
              </a:xfrm>
              <a:prstGeom prst="rect">
                <a:avLst/>
              </a:prstGeom>
            </p:spPr>
            <p:txBody>
              <a:bodyPr wrap="none">
                <a:spAutoFit/>
              </a:bodyPr>
              <a:lstStyle/>
              <a:p>
                <a:r>
                  <a:rPr lang="en-US" altLang="zh-CN" sz="2000" dirty="0"/>
                  <a:t>For</a:t>
                </a:r>
                <a:r>
                  <a:rPr lang="zh-CN" altLang="en-US" sz="2000" dirty="0"/>
                  <a:t>  参数  </a:t>
                </a:r>
                <a:r>
                  <a:rPr lang="en-US" altLang="zh-CN" sz="2000" dirty="0"/>
                  <a:t>[</a:t>
                </a:r>
                <a14:m>
                  <m:oMath xmlns:m="http://schemas.openxmlformats.org/officeDocument/2006/math">
                    <m:r>
                      <a:rPr lang="en-US" altLang="zh-CN" sz="2000" i="1">
                        <a:latin typeface="Cambria Math" panose="02040503050406030204" pitchFamily="18" charset="0"/>
                        <a:ea typeface="Cambria Math" panose="02040503050406030204" pitchFamily="18" charset="0"/>
                      </a:rPr>
                      <m:t>𝜋</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𝜇</m:t>
                        </m:r>
                      </m:e>
                      <m:sub>
                        <m:r>
                          <a:rPr lang="en-US" altLang="zh-CN" sz="2000" i="1">
                            <a:latin typeface="Cambria Math" panose="02040503050406030204" pitchFamily="18" charset="0"/>
                            <a:ea typeface="Cambria Math" panose="02040503050406030204" pitchFamily="18" charset="0"/>
                          </a:rPr>
                          <m:t>1</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𝜇</m:t>
                        </m:r>
                      </m:e>
                      <m:sub>
                        <m:r>
                          <a:rPr lang="en-US" altLang="zh-CN" sz="2000" i="1">
                            <a:latin typeface="Cambria Math" panose="02040503050406030204" pitchFamily="18" charset="0"/>
                            <a:ea typeface="Cambria Math" panose="02040503050406030204" pitchFamily="18" charset="0"/>
                          </a:rPr>
                          <m:t>2</m:t>
                        </m:r>
                      </m:sub>
                    </m:sSub>
                    <m:r>
                      <a:rPr lang="en-US" altLang="zh-CN" sz="2000" i="1">
                        <a:latin typeface="Cambria Math" panose="02040503050406030204" pitchFamily="18" charset="0"/>
                        <a:ea typeface="Cambria Math" panose="02040503050406030204" pitchFamily="18" charset="0"/>
                      </a:rPr>
                      <m:t>,</m:t>
                    </m:r>
                    <m:r>
                      <m:rPr>
                        <m:sty m:val="p"/>
                      </m:rPr>
                      <a:rPr lang="el-GR" altLang="zh-CN" sz="2000" i="1">
                        <a:latin typeface="Cambria Math" panose="02040503050406030204" pitchFamily="18" charset="0"/>
                        <a:ea typeface="Cambria Math" panose="02040503050406030204" pitchFamily="18" charset="0"/>
                      </a:rPr>
                      <m:t>Σ</m:t>
                    </m:r>
                  </m:oMath>
                </a14:m>
                <a:r>
                  <a:rPr lang="en-US" altLang="zh-CN" sz="2000" dirty="0"/>
                  <a:t>]</a:t>
                </a:r>
                <a:r>
                  <a:rPr lang="zh-CN" altLang="en-US" sz="2000" dirty="0"/>
                  <a:t> </a:t>
                </a:r>
                <a:r>
                  <a:rPr lang="en-US" altLang="zh-CN" sz="2000" dirty="0"/>
                  <a:t>:</a:t>
                </a:r>
                <a:r>
                  <a:rPr lang="zh-CN" altLang="en-US" sz="2000" dirty="0"/>
                  <a:t> </a:t>
                </a:r>
                <a:endParaRPr lang="en-US" altLang="zh-CN" sz="2000" dirty="0"/>
              </a:p>
              <a:p>
                <a:r>
                  <a:rPr lang="en-US" altLang="zh-CN" sz="2000" dirty="0"/>
                  <a:t>	Step</a:t>
                </a:r>
                <a:r>
                  <a:rPr lang="zh-CN" altLang="en-US" sz="2000" dirty="0"/>
                  <a:t> </a:t>
                </a:r>
                <a:r>
                  <a:rPr lang="en-US" altLang="zh-CN" sz="2000" dirty="0"/>
                  <a:t>1:</a:t>
                </a:r>
                <a:r>
                  <a:rPr lang="zh-CN" altLang="en-US" sz="2000" dirty="0"/>
                  <a:t> 找出对数似然函数中与参数有关的项</a:t>
                </a:r>
                <a:endParaRPr lang="en-US" altLang="zh-CN" sz="2000" dirty="0"/>
              </a:p>
              <a:p>
                <a:r>
                  <a:rPr lang="en-US" altLang="zh-CN" sz="2000" dirty="0"/>
                  <a:t>	Step</a:t>
                </a:r>
                <a:r>
                  <a:rPr lang="zh-CN" altLang="en-US" sz="2000" dirty="0"/>
                  <a:t> </a:t>
                </a:r>
                <a:r>
                  <a:rPr lang="en-US" altLang="zh-CN" sz="2000" dirty="0"/>
                  <a:t>2:</a:t>
                </a:r>
                <a:r>
                  <a:rPr lang="zh-CN" altLang="en-US" sz="2000" dirty="0"/>
                  <a:t>令其关于参数的导数为</a:t>
                </a:r>
                <a:r>
                  <a:rPr lang="en-US" altLang="zh-CN" sz="2000" dirty="0"/>
                  <a:t>0</a:t>
                </a:r>
                <a:r>
                  <a:rPr lang="zh-CN" altLang="en-US" sz="2000" dirty="0"/>
                  <a:t>，解得参数的值</a:t>
                </a:r>
                <a:endParaRPr lang="en-US" altLang="zh-CN" sz="2000" dirty="0"/>
              </a:p>
              <a:p>
                <a:r>
                  <a:rPr lang="en-US" altLang="zh-CN" sz="2000" dirty="0"/>
                  <a:t>End</a:t>
                </a:r>
              </a:p>
            </p:txBody>
          </p:sp>
        </mc:Choice>
        <mc:Fallback xmlns="">
          <p:sp>
            <p:nvSpPr>
              <p:cNvPr id="4" name="矩形 3">
                <a:extLst>
                  <a:ext uri="{FF2B5EF4-FFF2-40B4-BE49-F238E27FC236}">
                    <a16:creationId xmlns:a16="http://schemas.microsoft.com/office/drawing/2014/main" id="{B73CCE61-9008-544E-993F-7860ACCAFB1D}"/>
                  </a:ext>
                </a:extLst>
              </p:cNvPr>
              <p:cNvSpPr>
                <a:spLocks noRot="1" noChangeAspect="1" noMove="1" noResize="1" noEditPoints="1" noAdjustHandles="1" noChangeArrowheads="1" noChangeShapeType="1" noTextEdit="1"/>
              </p:cNvSpPr>
              <p:nvPr/>
            </p:nvSpPr>
            <p:spPr>
              <a:xfrm>
                <a:off x="2902427" y="2988629"/>
                <a:ext cx="5844870" cy="1323439"/>
              </a:xfrm>
              <a:prstGeom prst="rect">
                <a:avLst/>
              </a:prstGeom>
              <a:blipFill>
                <a:blip r:embed="rId2"/>
                <a:stretch>
                  <a:fillRect l="-1085" t="-2830" b="-66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660234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类别标签的表示方式</a:t>
            </a:r>
          </a:p>
        </p:txBody>
      </p:sp>
      <mc:AlternateContent xmlns:mc="http://schemas.openxmlformats.org/markup-compatibility/2006" xmlns:a14="http://schemas.microsoft.com/office/drawing/2010/main">
        <mc:Choice Requires="a14">
          <p:sp>
            <p:nvSpPr>
              <p:cNvPr id="3" name="内容占位符 2"/>
              <p:cNvSpPr>
                <a:spLocks noGrp="1"/>
              </p:cNvSpPr>
              <p:nvPr>
                <p:ph sz="quarter" idx="13"/>
              </p:nvPr>
            </p:nvSpPr>
            <p:spPr/>
            <p:txBody>
              <a:bodyPr/>
              <a:lstStyle/>
              <a:p>
                <a:r>
                  <a:rPr lang="zh-CN" altLang="en-US">
                    <a:latin typeface="+mn-ea"/>
                  </a:rPr>
                  <a:t>概率模型</a:t>
                </a:r>
                <a:endParaRPr lang="en-US" altLang="zh-CN">
                  <a:latin typeface="+mn-ea"/>
                </a:endParaRPr>
              </a:p>
              <a:p>
                <a:pPr marL="0" indent="0">
                  <a:buNone/>
                </a:pPr>
                <a:r>
                  <a:rPr lang="en-US" altLang="zh-CN">
                    <a:latin typeface="+mn-ea"/>
                  </a:rPr>
                  <a:t>	</a:t>
                </a:r>
                <a:r>
                  <a:rPr lang="zh-CN" altLang="en-US">
                    <a:latin typeface="+mn-ea"/>
                  </a:rPr>
                  <a:t>对于</a:t>
                </a:r>
                <a:r>
                  <a:rPr lang="en-US" altLang="zh-CN">
                    <a:latin typeface="+mn-ea"/>
                  </a:rPr>
                  <a:t>2</a:t>
                </a:r>
                <a:r>
                  <a:rPr lang="zh-CN" altLang="en-US">
                    <a:latin typeface="+mn-ea"/>
                  </a:rPr>
                  <a:t>分类：</a:t>
                </a:r>
                <a:r>
                  <a:rPr lang="en-US" altLang="zh-CN">
                    <a:latin typeface="+mn-ea"/>
                  </a:rPr>
                  <a:t> </a:t>
                </a:r>
                <a14:m>
                  <m:oMath xmlns:m="http://schemas.openxmlformats.org/officeDocument/2006/math">
                    <m:r>
                      <a:rPr lang="en-US" altLang="zh-CN" i="1">
                        <a:latin typeface="Cambria Math" panose="02040503050406030204" pitchFamily="18" charset="0"/>
                      </a:rPr>
                      <m:t>𝑡</m:t>
                    </m:r>
                    <m:r>
                      <a:rPr lang="en-US" altLang="zh-CN"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0,1</m:t>
                        </m:r>
                      </m:e>
                    </m:d>
                  </m:oMath>
                </a14:m>
                <a:r>
                  <a:rPr lang="zh-CN" altLang="en-US">
                    <a:latin typeface="+mn-ea"/>
                  </a:rPr>
                  <a:t>，</a:t>
                </a:r>
                <a:r>
                  <a:rPr lang="en-US" altLang="zh-CN">
                    <a:latin typeface="+mn-ea"/>
                  </a:rPr>
                  <a:t> </a:t>
                </a:r>
                <a14:m>
                  <m:oMath xmlns:m="http://schemas.openxmlformats.org/officeDocument/2006/math">
                    <m:r>
                      <a:rPr lang="en-US" altLang="zh-CN" i="1">
                        <a:latin typeface="Cambria Math" panose="02040503050406030204" pitchFamily="18" charset="0"/>
                      </a:rPr>
                      <m:t>𝑡</m:t>
                    </m:r>
                    <m:r>
                      <a:rPr lang="en-US" altLang="zh-CN" i="1">
                        <a:latin typeface="Cambria Math" panose="02040503050406030204" pitchFamily="18" charset="0"/>
                      </a:rPr>
                      <m:t> </m:t>
                    </m:r>
                  </m:oMath>
                </a14:m>
                <a:r>
                  <a:rPr lang="en-US" altLang="zh-CN">
                    <a:latin typeface="+mn-ea"/>
                  </a:rPr>
                  <a:t>=1</a:t>
                </a:r>
                <a:r>
                  <a:rPr lang="zh-CN" altLang="en-US">
                    <a:latin typeface="+mn-ea"/>
                  </a:rPr>
                  <a:t>表示类别</a:t>
                </a:r>
                <a:r>
                  <a:rPr lang="en-US" altLang="zh-CN">
                    <a:latin typeface="+mn-ea"/>
                  </a:rPr>
                  <a:t>1</a:t>
                </a:r>
                <a:r>
                  <a:rPr lang="zh-CN" altLang="en-US">
                    <a:latin typeface="+mn-ea"/>
                  </a:rPr>
                  <a:t>，反之类别</a:t>
                </a:r>
                <a:r>
                  <a:rPr lang="en-US" altLang="zh-CN">
                    <a:latin typeface="+mn-ea"/>
                  </a:rPr>
                  <a:t>2</a:t>
                </a:r>
                <a:r>
                  <a:rPr lang="zh-CN" altLang="en-US">
                    <a:latin typeface="+mn-ea"/>
                  </a:rPr>
                  <a:t>。</a:t>
                </a:r>
                <a:endParaRPr lang="en-US" altLang="zh-CN">
                  <a:latin typeface="+mn-ea"/>
                </a:endParaRPr>
              </a:p>
              <a:p>
                <a:pPr marL="0" indent="0">
                  <a:buNone/>
                </a:pPr>
                <a:r>
                  <a:rPr lang="en-US" altLang="zh-CN">
                    <a:latin typeface="+mn-ea"/>
                  </a:rPr>
                  <a:t>	</a:t>
                </a:r>
                <a:r>
                  <a:rPr lang="zh-CN" altLang="en-US">
                    <a:latin typeface="+mn-ea"/>
                  </a:rPr>
                  <a:t>对于多分类：“</a:t>
                </a:r>
                <a:r>
                  <a:rPr lang="en-US" altLang="zh-CN">
                    <a:latin typeface="+mn-ea"/>
                  </a:rPr>
                  <a:t>1- of - K ”</a:t>
                </a:r>
                <a:r>
                  <a:rPr lang="zh-CN" altLang="en-US">
                    <a:latin typeface="+mn-ea"/>
                  </a:rPr>
                  <a:t>编码规则 。</a:t>
                </a:r>
                <a14:m>
                  <m:oMath xmlns:m="http://schemas.openxmlformats.org/officeDocument/2006/math">
                    <m:r>
                      <a:rPr lang="en-US" altLang="zh-CN" b="0" i="1" smtClean="0">
                        <a:latin typeface="Cambria Math" panose="02040503050406030204" pitchFamily="18" charset="0"/>
                      </a:rPr>
                      <m:t>𝑡</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(0,1,0,0,0)</m:t>
                        </m:r>
                      </m:e>
                      <m:sup>
                        <m:r>
                          <a:rPr lang="en-US" altLang="zh-CN" b="0" i="1" smtClean="0">
                            <a:latin typeface="Cambria Math" panose="02040503050406030204" pitchFamily="18" charset="0"/>
                          </a:rPr>
                          <m:t>𝑇</m:t>
                        </m:r>
                      </m:sup>
                    </m:sSup>
                  </m:oMath>
                </a14:m>
                <a:endParaRPr lang="en-US" altLang="zh-CN">
                  <a:latin typeface="+mn-ea"/>
                </a:endParaRPr>
              </a:p>
              <a:p>
                <a:r>
                  <a:rPr lang="zh-CN" altLang="en-US">
                    <a:latin typeface="+mn-ea"/>
                  </a:rPr>
                  <a:t>非概率模型</a:t>
                </a:r>
                <a:endParaRPr lang="en-US" altLang="zh-CN">
                  <a:latin typeface="+mn-ea"/>
                </a:endParaRPr>
              </a:p>
              <a:p>
                <a:pPr marL="0" indent="0">
                  <a:buNone/>
                </a:pPr>
                <a:r>
                  <a:rPr lang="en-US" altLang="zh-CN">
                    <a:latin typeface="+mn-ea"/>
                  </a:rPr>
                  <a:t>	</a:t>
                </a:r>
                <a:r>
                  <a:rPr lang="zh-CN" altLang="en-US">
                    <a:latin typeface="+mn-ea"/>
                  </a:rPr>
                  <a:t>使用其他方法有时会更加方便。</a:t>
                </a:r>
              </a:p>
            </p:txBody>
          </p:sp>
        </mc:Choice>
        <mc:Fallback xmlns="">
          <p:sp>
            <p:nvSpPr>
              <p:cNvPr id="3" name="内容占位符 2"/>
              <p:cNvSpPr>
                <a:spLocks noGrp="1" noRot="1" noChangeAspect="1" noMove="1" noResize="1" noEditPoints="1" noAdjustHandles="1" noChangeArrowheads="1" noChangeShapeType="1" noTextEdit="1"/>
              </p:cNvSpPr>
              <p:nvPr>
                <p:ph sz="quarter" idx="13"/>
              </p:nvPr>
            </p:nvSpPr>
            <p:spPr>
              <a:blipFill>
                <a:blip r:embed="rId3"/>
                <a:stretch>
                  <a:fillRect l="-1349"/>
                </a:stretch>
              </a:blipFill>
            </p:spPr>
            <p:txBody>
              <a:bodyPr/>
              <a:lstStyle/>
              <a:p>
                <a:r>
                  <a:rPr lang="zh-CN" altLang="en-US">
                    <a:noFill/>
                  </a:rPr>
                  <a:t> </a:t>
                </a:r>
              </a:p>
            </p:txBody>
          </p:sp>
        </mc:Fallback>
      </mc:AlternateContent>
      <p:sp>
        <p:nvSpPr>
          <p:cNvPr id="9" name="文本框 8"/>
          <p:cNvSpPr txBox="1"/>
          <p:nvPr/>
        </p:nvSpPr>
        <p:spPr>
          <a:xfrm>
            <a:off x="10680470" y="5805995"/>
            <a:ext cx="669511" cy="461665"/>
          </a:xfrm>
          <a:prstGeom prst="rect">
            <a:avLst/>
          </a:prstGeom>
          <a:noFill/>
        </p:spPr>
        <p:txBody>
          <a:bodyPr wrap="square" rtlCol="0">
            <a:spAutoFit/>
          </a:bodyPr>
          <a:lstStyle/>
          <a:p>
            <a:r>
              <a:rPr lang="en-US" altLang="zh-CN" sz="2400">
                <a:solidFill>
                  <a:schemeClr val="tx1">
                    <a:lumMod val="85000"/>
                    <a:lumOff val="15000"/>
                  </a:schemeClr>
                </a:solidFill>
                <a:latin typeface="Bodoni MT Black" panose="02070A03080606020203" pitchFamily="18" charset="0"/>
              </a:rPr>
              <a:t>2</a:t>
            </a:r>
            <a:endParaRPr lang="zh-CN" altLang="en-US" sz="2400">
              <a:solidFill>
                <a:schemeClr val="tx1">
                  <a:lumMod val="85000"/>
                  <a:lumOff val="15000"/>
                </a:schemeClr>
              </a:solidFill>
              <a:latin typeface="Bodoni MT Black" panose="02070A03080606020203" pitchFamily="18" charset="0"/>
            </a:endParaRPr>
          </a:p>
        </p:txBody>
      </p:sp>
    </p:spTree>
    <p:extLst>
      <p:ext uri="{BB962C8B-B14F-4D97-AF65-F5344CB8AC3E}">
        <p14:creationId xmlns:p14="http://schemas.microsoft.com/office/powerpoint/2010/main" val="221363270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14ED79-A121-7944-AE45-D0F9E7157352}"/>
              </a:ext>
            </a:extLst>
          </p:cNvPr>
          <p:cNvSpPr>
            <a:spLocks noGrp="1"/>
          </p:cNvSpPr>
          <p:nvPr>
            <p:ph type="title"/>
          </p:nvPr>
        </p:nvSpPr>
        <p:spPr/>
        <p:txBody>
          <a:bodyPr/>
          <a:lstStyle/>
          <a:p>
            <a:r>
              <a:rPr lang="zh-CN" altLang="en-US" dirty="0"/>
              <a:t>概率生成式模型</a:t>
            </a:r>
            <a:endParaRPr kumimoji="1" lang="zh-CN" altLang="en-US"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D1768A17-9B03-5D48-BB45-E75CA5E6375D}"/>
                  </a:ext>
                </a:extLst>
              </p:cNvPr>
              <p:cNvSpPr/>
              <p:nvPr/>
            </p:nvSpPr>
            <p:spPr>
              <a:xfrm>
                <a:off x="807745" y="2642481"/>
                <a:ext cx="10152993" cy="439736"/>
              </a:xfrm>
              <a:prstGeom prst="rect">
                <a:avLst/>
              </a:prstGeom>
            </p:spPr>
            <p:txBody>
              <a:bodyPr wrap="square">
                <a:spAutoFit/>
              </a:bodyPr>
              <a:lstStyle/>
              <a:p>
                <a:pPr algn="ctr"/>
                <a:r>
                  <a:rPr lang="en-US" altLang="zh-CN" sz="2000" dirty="0" smtClean="0"/>
                  <a:t>Max</a:t>
                </a:r>
                <a:r>
                  <a:rPr lang="zh-CN" altLang="en-US" sz="2000" dirty="0"/>
                  <a:t>  </a:t>
                </a:r>
                <a14:m>
                  <m:oMath xmlns:m="http://schemas.openxmlformats.org/officeDocument/2006/math">
                    <m:r>
                      <a:rPr lang="en-US" altLang="zh-CN" sz="2000" i="1">
                        <a:latin typeface="Cambria Math" panose="02040503050406030204" pitchFamily="18" charset="0"/>
                      </a:rPr>
                      <m:t>𝑙𝑛𝑃</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𝑡</m:t>
                        </m:r>
                        <m:r>
                          <a:rPr lang="en-US" altLang="zh-CN" sz="2000" i="1">
                            <a:latin typeface="Cambria Math" panose="02040503050406030204" pitchFamily="18" charset="0"/>
                          </a:rPr>
                          <m:t>,</m:t>
                        </m:r>
                        <m:r>
                          <a:rPr lang="en-US" altLang="zh-CN" sz="2000" i="1">
                            <a:latin typeface="Cambria Math" panose="02040503050406030204" pitchFamily="18" charset="0"/>
                          </a:rPr>
                          <m:t>𝑋</m:t>
                        </m:r>
                      </m:e>
                      <m:e>
                        <m:r>
                          <a:rPr lang="en-US" altLang="zh-CN" sz="2000" i="1">
                            <a:latin typeface="Cambria Math" panose="02040503050406030204" pitchFamily="18" charset="0"/>
                            <a:ea typeface="Cambria Math" panose="02040503050406030204" pitchFamily="18" charset="0"/>
                          </a:rPr>
                          <m:t>𝜋</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𝜇</m:t>
                            </m:r>
                          </m:e>
                          <m:sub>
                            <m:r>
                              <a:rPr lang="en-US" altLang="zh-CN" sz="2000" i="1">
                                <a:latin typeface="Cambria Math" panose="02040503050406030204" pitchFamily="18" charset="0"/>
                                <a:ea typeface="Cambria Math" panose="02040503050406030204" pitchFamily="18" charset="0"/>
                              </a:rPr>
                              <m:t>1</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𝜇</m:t>
                            </m:r>
                          </m:e>
                          <m:sub>
                            <m:r>
                              <a:rPr lang="en-US" altLang="zh-CN" sz="2000" i="1">
                                <a:latin typeface="Cambria Math" panose="02040503050406030204" pitchFamily="18" charset="0"/>
                                <a:ea typeface="Cambria Math" panose="02040503050406030204" pitchFamily="18" charset="0"/>
                              </a:rPr>
                              <m:t>2</m:t>
                            </m:r>
                          </m:sub>
                        </m:sSub>
                        <m:r>
                          <a:rPr lang="en-US" altLang="zh-CN" sz="2000" i="1">
                            <a:latin typeface="Cambria Math" panose="02040503050406030204" pitchFamily="18" charset="0"/>
                            <a:ea typeface="Cambria Math" panose="02040503050406030204" pitchFamily="18" charset="0"/>
                          </a:rPr>
                          <m:t>,</m:t>
                        </m:r>
                        <m:r>
                          <m:rPr>
                            <m:sty m:val="p"/>
                          </m:rPr>
                          <a:rPr lang="el-GR" altLang="zh-CN" sz="2000" i="1">
                            <a:latin typeface="Cambria Math" panose="02040503050406030204" pitchFamily="18" charset="0"/>
                            <a:ea typeface="Cambria Math" panose="02040503050406030204" pitchFamily="18" charset="0"/>
                          </a:rPr>
                          <m:t>Σ</m:t>
                        </m:r>
                      </m:e>
                    </m:d>
                    <m:r>
                      <a:rPr lang="en-US" altLang="zh-CN" sz="2000" i="1">
                        <a:latin typeface="Cambria Math" panose="02040503050406030204" pitchFamily="18" charset="0"/>
                      </a:rPr>
                      <m:t>=</m:t>
                    </m:r>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𝑛</m:t>
                        </m:r>
                        <m:r>
                          <a:rPr lang="en-US" altLang="zh-CN" sz="2000" i="1">
                            <a:latin typeface="Cambria Math" panose="02040503050406030204" pitchFamily="18" charset="0"/>
                          </a:rPr>
                          <m:t>=1</m:t>
                        </m:r>
                      </m:sub>
                      <m:sup>
                        <m:r>
                          <a:rPr lang="en-US" altLang="zh-CN" sz="2000" i="1">
                            <a:latin typeface="Cambria Math" panose="02040503050406030204" pitchFamily="18" charset="0"/>
                          </a:rPr>
                          <m:t>𝑁</m:t>
                        </m:r>
                      </m:sup>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m:t>
                            </m:r>
                            <m:r>
                              <a:rPr lang="en-US" altLang="zh-CN" sz="2000" i="1">
                                <a:latin typeface="Cambria Math" panose="02040503050406030204" pitchFamily="18" charset="0"/>
                              </a:rPr>
                              <m:t>𝑡</m:t>
                            </m:r>
                          </m:e>
                          <m:sub>
                            <m:r>
                              <a:rPr lang="en-US" altLang="zh-CN" sz="2000" i="1">
                                <a:latin typeface="Cambria Math" panose="02040503050406030204" pitchFamily="18" charset="0"/>
                              </a:rPr>
                              <m:t>𝑛</m:t>
                            </m:r>
                          </m:sub>
                        </m:sSub>
                        <m:r>
                          <a:rPr lang="en-US" altLang="zh-CN" sz="2000" i="1">
                            <a:latin typeface="Cambria Math" panose="02040503050406030204" pitchFamily="18" charset="0"/>
                          </a:rPr>
                          <m:t>𝑙𝑛</m:t>
                        </m:r>
                      </m:e>
                    </m:nary>
                  </m:oMath>
                </a14:m>
                <a:r>
                  <a:rPr lang="en-US" altLang="zh-CN" sz="2000" dirty="0">
                    <a:ea typeface="Cambria Math" panose="02040503050406030204" pitchFamily="18" charset="0"/>
                  </a:rPr>
                  <a:t> </a:t>
                </a:r>
                <a14:m>
                  <m:oMath xmlns:m="http://schemas.openxmlformats.org/officeDocument/2006/math">
                    <m:d>
                      <m:dPr>
                        <m:ctrlPr>
                          <a:rPr lang="en-US" altLang="zh-CN" sz="2000" b="0" i="1" smtClean="0">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𝜋</m:t>
                        </m:r>
                        <m:r>
                          <a:rPr lang="en-US" altLang="zh-CN" sz="2000" i="1">
                            <a:latin typeface="Cambria Math" panose="02040503050406030204" pitchFamily="18" charset="0"/>
                            <a:ea typeface="Cambria Math" panose="02040503050406030204" pitchFamily="18" charset="0"/>
                          </a:rPr>
                          <m:t>𝑁</m:t>
                        </m:r>
                        <m:d>
                          <m:dPr>
                            <m:ctrlPr>
                              <a:rPr lang="en-US" altLang="zh-CN" sz="2000" i="1">
                                <a:latin typeface="Cambria Math" panose="02040503050406030204" pitchFamily="18" charset="0"/>
                                <a:ea typeface="Cambria Math" panose="02040503050406030204" pitchFamily="18" charset="0"/>
                              </a:rPr>
                            </m:ctrlPr>
                          </m:dPr>
                          <m:e>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𝑥</m:t>
                                </m:r>
                              </m:e>
                              <m:sub>
                                <m:r>
                                  <a:rPr lang="en-US" altLang="zh-CN" sz="2000" i="1">
                                    <a:latin typeface="Cambria Math" panose="02040503050406030204" pitchFamily="18" charset="0"/>
                                    <a:ea typeface="Cambria Math" panose="02040503050406030204" pitchFamily="18" charset="0"/>
                                  </a:rPr>
                                  <m:t>𝑛</m:t>
                                </m:r>
                              </m:sub>
                            </m:sSub>
                          </m:e>
                          <m:e>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𝜇</m:t>
                                </m:r>
                              </m:e>
                              <m:sub>
                                <m:r>
                                  <a:rPr lang="en-US" altLang="zh-CN" sz="2000" i="1">
                                    <a:latin typeface="Cambria Math" panose="02040503050406030204" pitchFamily="18" charset="0"/>
                                    <a:ea typeface="Cambria Math" panose="02040503050406030204" pitchFamily="18" charset="0"/>
                                  </a:rPr>
                                  <m:t>1</m:t>
                                </m:r>
                              </m:sub>
                            </m:sSub>
                            <m:r>
                              <a:rPr lang="en-US" altLang="zh-CN" sz="2000" i="1">
                                <a:latin typeface="Cambria Math" panose="02040503050406030204" pitchFamily="18" charset="0"/>
                                <a:ea typeface="Cambria Math" panose="02040503050406030204" pitchFamily="18" charset="0"/>
                              </a:rPr>
                              <m:t>,</m:t>
                            </m:r>
                            <m:r>
                              <m:rPr>
                                <m:sty m:val="p"/>
                              </m:rPr>
                              <a:rPr lang="el-GR" altLang="zh-CN" sz="2000" i="1">
                                <a:latin typeface="Cambria Math" panose="02040503050406030204" pitchFamily="18" charset="0"/>
                                <a:ea typeface="Cambria Math" panose="02040503050406030204" pitchFamily="18" charset="0"/>
                              </a:rPr>
                              <m:t>Σ</m:t>
                            </m:r>
                          </m:e>
                        </m:d>
                      </m:e>
                    </m:d>
                    <m:r>
                      <a:rPr lang="en-US" altLang="zh-CN" sz="2000" i="1">
                        <a:latin typeface="Cambria Math" panose="02040503050406030204" pitchFamily="18" charset="0"/>
                        <a:ea typeface="Cambria Math" panose="02040503050406030204" pitchFamily="18" charset="0"/>
                      </a:rPr>
                      <m:t>+</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1−</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𝑡</m:t>
                            </m:r>
                          </m:e>
                          <m:sub>
                            <m:r>
                              <a:rPr lang="en-US" altLang="zh-CN" sz="2000" i="1">
                                <a:latin typeface="Cambria Math" panose="02040503050406030204" pitchFamily="18" charset="0"/>
                              </a:rPr>
                              <m:t>𝑛</m:t>
                            </m:r>
                          </m:sub>
                        </m:sSub>
                      </m:e>
                    </m:d>
                    <m:r>
                      <m:rPr>
                        <m:sty m:val="p"/>
                      </m:rPr>
                      <a:rPr lang="en-US" altLang="zh-CN" sz="2000">
                        <a:latin typeface="Cambria Math" panose="02040503050406030204" pitchFamily="18" charset="0"/>
                        <a:ea typeface="Cambria Math" panose="02040503050406030204" pitchFamily="18" charset="0"/>
                      </a:rPr>
                      <m:t>ln</m:t>
                    </m:r>
                    <m:func>
                      <m:funcPr>
                        <m:ctrlPr>
                          <a:rPr lang="en-US" altLang="zh-CN" sz="2000" i="1">
                            <a:latin typeface="Cambria Math" panose="02040503050406030204" pitchFamily="18" charset="0"/>
                            <a:ea typeface="Cambria Math" panose="02040503050406030204" pitchFamily="18" charset="0"/>
                          </a:rPr>
                        </m:ctrlPr>
                      </m:funcPr>
                      <m:fName>
                        <m:r>
                          <a:rPr lang="en-US" altLang="zh-CN" sz="2000" b="0" i="0" smtClean="0">
                            <a:latin typeface="Cambria Math" panose="02040503050406030204" pitchFamily="18" charset="0"/>
                            <a:ea typeface="Cambria Math" panose="02040503050406030204" pitchFamily="18" charset="0"/>
                          </a:rPr>
                          <m:t>(</m:t>
                        </m:r>
                      </m:fName>
                      <m:e>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1−</m:t>
                            </m:r>
                            <m:r>
                              <a:rPr lang="en-US" altLang="zh-CN" sz="2000" i="1">
                                <a:latin typeface="Cambria Math" panose="02040503050406030204" pitchFamily="18" charset="0"/>
                                <a:ea typeface="Cambria Math" panose="02040503050406030204" pitchFamily="18" charset="0"/>
                              </a:rPr>
                              <m:t>𝜋</m:t>
                            </m:r>
                          </m:e>
                        </m:d>
                      </m:e>
                    </m:func>
                    <m:r>
                      <a:rPr lang="en-US" altLang="zh-CN" sz="2000" i="1">
                        <a:latin typeface="Cambria Math" panose="02040503050406030204" pitchFamily="18" charset="0"/>
                        <a:ea typeface="Cambria Math" panose="02040503050406030204" pitchFamily="18" charset="0"/>
                      </a:rPr>
                      <m:t>𝑁</m:t>
                    </m:r>
                    <m:d>
                      <m:dPr>
                        <m:ctrlPr>
                          <a:rPr lang="en-US" altLang="zh-CN" sz="2000" i="1">
                            <a:latin typeface="Cambria Math" panose="02040503050406030204" pitchFamily="18" charset="0"/>
                            <a:ea typeface="Cambria Math" panose="02040503050406030204" pitchFamily="18" charset="0"/>
                          </a:rPr>
                        </m:ctrlPr>
                      </m:dPr>
                      <m:e>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𝑥</m:t>
                            </m:r>
                          </m:e>
                          <m:sub>
                            <m:r>
                              <a:rPr lang="en-US" altLang="zh-CN" sz="2000" i="1">
                                <a:latin typeface="Cambria Math" panose="02040503050406030204" pitchFamily="18" charset="0"/>
                                <a:ea typeface="Cambria Math" panose="02040503050406030204" pitchFamily="18" charset="0"/>
                              </a:rPr>
                              <m:t>𝑛</m:t>
                            </m:r>
                          </m:sub>
                        </m:sSub>
                      </m:e>
                      <m:e>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𝜇</m:t>
                            </m:r>
                          </m:e>
                          <m:sub>
                            <m:r>
                              <a:rPr lang="en-US" altLang="zh-CN" sz="2000" i="1">
                                <a:latin typeface="Cambria Math" panose="02040503050406030204" pitchFamily="18" charset="0"/>
                                <a:ea typeface="Cambria Math" panose="02040503050406030204" pitchFamily="18" charset="0"/>
                              </a:rPr>
                              <m:t>2</m:t>
                            </m:r>
                          </m:sub>
                        </m:sSub>
                        <m:r>
                          <a:rPr lang="en-US" altLang="zh-CN" sz="2000" i="1">
                            <a:latin typeface="Cambria Math" panose="02040503050406030204" pitchFamily="18" charset="0"/>
                            <a:ea typeface="Cambria Math" panose="02040503050406030204" pitchFamily="18" charset="0"/>
                          </a:rPr>
                          <m:t>,</m:t>
                        </m:r>
                        <m:r>
                          <m:rPr>
                            <m:sty m:val="p"/>
                          </m:rPr>
                          <a:rPr lang="el-GR" altLang="zh-CN" sz="2000" i="1">
                            <a:latin typeface="Cambria Math" panose="02040503050406030204" pitchFamily="18" charset="0"/>
                            <a:ea typeface="Cambria Math" panose="02040503050406030204" pitchFamily="18" charset="0"/>
                          </a:rPr>
                          <m:t>Σ</m:t>
                        </m:r>
                      </m:e>
                    </m:d>
                    <m:r>
                      <a:rPr lang="en-US" altLang="zh-CN" sz="2000" b="0" i="1" smtClean="0">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oMath>
                </a14:m>
                <a:endParaRPr lang="zh-CN" altLang="en-US" sz="2000" dirty="0"/>
              </a:p>
            </p:txBody>
          </p:sp>
        </mc:Choice>
        <mc:Fallback xmlns="">
          <p:sp>
            <p:nvSpPr>
              <p:cNvPr id="4" name="矩形 3">
                <a:extLst>
                  <a:ext uri="{FF2B5EF4-FFF2-40B4-BE49-F238E27FC236}">
                    <a16:creationId xmlns:a16="http://schemas.microsoft.com/office/drawing/2014/main" id="{D1768A17-9B03-5D48-BB45-E75CA5E6375D}"/>
                  </a:ext>
                </a:extLst>
              </p:cNvPr>
              <p:cNvSpPr>
                <a:spLocks noRot="1" noChangeAspect="1" noMove="1" noResize="1" noEditPoints="1" noAdjustHandles="1" noChangeArrowheads="1" noChangeShapeType="1" noTextEdit="1"/>
              </p:cNvSpPr>
              <p:nvPr/>
            </p:nvSpPr>
            <p:spPr>
              <a:xfrm>
                <a:off x="807745" y="2642481"/>
                <a:ext cx="10152993" cy="439736"/>
              </a:xfrm>
              <a:prstGeom prst="rect">
                <a:avLst/>
              </a:prstGeom>
              <a:blipFill>
                <a:blip r:embed="rId2"/>
                <a:stretch>
                  <a:fillRect t="-105479" b="-160274"/>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EDE94071-0DF3-614F-8D07-B2DED49A6F4C}"/>
              </a:ext>
            </a:extLst>
          </p:cNvPr>
          <p:cNvGrpSpPr/>
          <p:nvPr/>
        </p:nvGrpSpPr>
        <p:grpSpPr>
          <a:xfrm>
            <a:off x="1482236" y="3500748"/>
            <a:ext cx="8586674" cy="990600"/>
            <a:chOff x="878968" y="3322073"/>
            <a:chExt cx="8586674" cy="990600"/>
          </a:xfrm>
        </p:grpSpPr>
        <p:pic>
          <p:nvPicPr>
            <p:cNvPr id="5" name="图片 4">
              <a:extLst>
                <a:ext uri="{FF2B5EF4-FFF2-40B4-BE49-F238E27FC236}">
                  <a16:creationId xmlns:a16="http://schemas.microsoft.com/office/drawing/2014/main" id="{AC7FCE46-9BAE-1941-A1CB-23EF2404AE0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302842" y="3322073"/>
              <a:ext cx="7162800" cy="990600"/>
            </a:xfrm>
            <a:prstGeom prst="rect">
              <a:avLst/>
            </a:prstGeom>
          </p:spPr>
        </p:pic>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3886E712-EAF9-0B47-9B22-72FDF34E2384}"/>
                    </a:ext>
                  </a:extLst>
                </p:cNvPr>
                <p:cNvSpPr/>
                <p:nvPr/>
              </p:nvSpPr>
              <p:spPr>
                <a:xfrm>
                  <a:off x="878968" y="3617318"/>
                  <a:ext cx="163281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ea typeface="Cambria Math" panose="02040503050406030204" pitchFamily="18" charset="0"/>
                          </a:rPr>
                          <m:t>𝑁</m:t>
                        </m:r>
                        <m:d>
                          <m:dPr>
                            <m:ctrlPr>
                              <a:rPr lang="en-US" altLang="zh-CN" sz="2000" i="1">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𝑥</m:t>
                            </m:r>
                          </m:e>
                          <m:e>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𝜇</m:t>
                                </m:r>
                              </m:e>
                              <m:sub>
                                <m:r>
                                  <a:rPr lang="en-US" altLang="zh-CN" sz="2000" b="0" i="1" smtClean="0">
                                    <a:latin typeface="Cambria Math" panose="02040503050406030204" pitchFamily="18" charset="0"/>
                                    <a:ea typeface="Cambria Math" panose="02040503050406030204" pitchFamily="18" charset="0"/>
                                  </a:rPr>
                                  <m:t>𝑘</m:t>
                                </m:r>
                              </m:sub>
                            </m:sSub>
                            <m:r>
                              <a:rPr lang="en-US" altLang="zh-CN" sz="2000" i="1">
                                <a:latin typeface="Cambria Math" panose="02040503050406030204" pitchFamily="18" charset="0"/>
                                <a:ea typeface="Cambria Math" panose="02040503050406030204" pitchFamily="18" charset="0"/>
                              </a:rPr>
                              <m:t>,</m:t>
                            </m:r>
                            <m:r>
                              <m:rPr>
                                <m:sty m:val="p"/>
                              </m:rPr>
                              <a:rPr lang="el-GR" altLang="zh-CN" sz="2000" i="1">
                                <a:latin typeface="Cambria Math" panose="02040503050406030204" pitchFamily="18" charset="0"/>
                                <a:ea typeface="Cambria Math" panose="02040503050406030204" pitchFamily="18" charset="0"/>
                              </a:rPr>
                              <m:t>Σ</m:t>
                            </m:r>
                          </m:e>
                        </m:d>
                        <m:r>
                          <a:rPr lang="en-US" altLang="zh-CN" sz="2000" b="0" i="1" smtClean="0">
                            <a:latin typeface="Cambria Math" panose="02040503050406030204" pitchFamily="18" charset="0"/>
                            <a:ea typeface="Cambria Math" panose="02040503050406030204" pitchFamily="18" charset="0"/>
                          </a:rPr>
                          <m:t>=</m:t>
                        </m:r>
                      </m:oMath>
                    </m:oMathPara>
                  </a14:m>
                  <a:endParaRPr lang="zh-CN" altLang="en-US" sz="2000" dirty="0"/>
                </a:p>
              </p:txBody>
            </p:sp>
          </mc:Choice>
          <mc:Fallback xmlns="">
            <p:sp>
              <p:nvSpPr>
                <p:cNvPr id="6" name="矩形 5">
                  <a:extLst>
                    <a:ext uri="{FF2B5EF4-FFF2-40B4-BE49-F238E27FC236}">
                      <a16:creationId xmlns:a16="http://schemas.microsoft.com/office/drawing/2014/main" id="{3886E712-EAF9-0B47-9B22-72FDF34E2384}"/>
                    </a:ext>
                  </a:extLst>
                </p:cNvPr>
                <p:cNvSpPr>
                  <a:spLocks noRot="1" noChangeAspect="1" noMove="1" noResize="1" noEditPoints="1" noAdjustHandles="1" noChangeArrowheads="1" noChangeShapeType="1" noTextEdit="1"/>
                </p:cNvSpPr>
                <p:nvPr/>
              </p:nvSpPr>
              <p:spPr>
                <a:xfrm>
                  <a:off x="878968" y="3617318"/>
                  <a:ext cx="1632819" cy="400110"/>
                </a:xfrm>
                <a:prstGeom prst="rect">
                  <a:avLst/>
                </a:prstGeom>
                <a:blipFill>
                  <a:blip r:embed="rId4"/>
                  <a:stretch>
                    <a:fillRect b="-9375"/>
                  </a:stretch>
                </a:blipFill>
              </p:spPr>
              <p:txBody>
                <a:bodyPr/>
                <a:lstStyle/>
                <a:p>
                  <a:r>
                    <a:rPr lang="zh-CN" altLang="en-US">
                      <a:noFill/>
                    </a:rPr>
                    <a:t> </a:t>
                  </a:r>
                </a:p>
              </p:txBody>
            </p:sp>
          </mc:Fallback>
        </mc:AlternateContent>
      </p:grpSp>
      <p:sp>
        <p:nvSpPr>
          <p:cNvPr id="8" name="操作按钮: 前进或下一个 7">
            <a:hlinkClick r:id="rId5" action="ppaction://hlinksldjump" highlightClick="1"/>
            <a:extLst>
              <a:ext uri="{FF2B5EF4-FFF2-40B4-BE49-F238E27FC236}">
                <a16:creationId xmlns:a16="http://schemas.microsoft.com/office/drawing/2014/main" id="{5AA5DFB7-1E3B-E548-BF3F-874211F7A671}"/>
              </a:ext>
            </a:extLst>
          </p:cNvPr>
          <p:cNvSpPr/>
          <p:nvPr/>
        </p:nvSpPr>
        <p:spPr>
          <a:xfrm rot="10599819">
            <a:off x="5307725" y="4491348"/>
            <a:ext cx="346841" cy="377149"/>
          </a:xfrm>
          <a:prstGeom prst="actionButtonForwardNext">
            <a:avLst/>
          </a:prstGeom>
          <a:solidFill>
            <a:srgbClr val="E2E2E2"/>
          </a:solidFill>
          <a:ln>
            <a:solidFill>
              <a:srgbClr val="E5E5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操作按钮: 前进或下一个 8">
            <a:hlinkClick r:id="rId6" action="ppaction://hlinksldjump" highlightClick="1"/>
            <a:extLst>
              <a:ext uri="{FF2B5EF4-FFF2-40B4-BE49-F238E27FC236}">
                <a16:creationId xmlns:a16="http://schemas.microsoft.com/office/drawing/2014/main" id="{9DE28891-1906-C445-B78A-28F58C35CA68}"/>
              </a:ext>
            </a:extLst>
          </p:cNvPr>
          <p:cNvSpPr/>
          <p:nvPr/>
        </p:nvSpPr>
        <p:spPr>
          <a:xfrm rot="10574339">
            <a:off x="9348952" y="4491347"/>
            <a:ext cx="346841" cy="377149"/>
          </a:xfrm>
          <a:prstGeom prst="actionButtonForwardNext">
            <a:avLst/>
          </a:prstGeom>
          <a:solidFill>
            <a:srgbClr val="E2E2E2"/>
          </a:solidFill>
          <a:ln>
            <a:solidFill>
              <a:srgbClr val="E5E5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54749962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概率生成式模型</a:t>
            </a:r>
          </a:p>
        </p:txBody>
      </p:sp>
      <mc:AlternateContent xmlns:mc="http://schemas.openxmlformats.org/markup-compatibility/2006" xmlns:a14="http://schemas.microsoft.com/office/drawing/2010/main">
        <mc:Choice Requires="a14">
          <p:sp>
            <p:nvSpPr>
              <p:cNvPr id="3" name="内容占位符 2"/>
              <p:cNvSpPr>
                <a:spLocks noGrp="1"/>
              </p:cNvSpPr>
              <p:nvPr>
                <p:ph sz="quarter" idx="13"/>
              </p:nvPr>
            </p:nvSpPr>
            <p:spPr>
              <a:xfrm>
                <a:off x="685801" y="2063397"/>
                <a:ext cx="10278122" cy="457862"/>
              </a:xfrm>
            </p:spPr>
            <p:txBody>
              <a:bodyPr/>
              <a:lstStyle/>
              <a:p>
                <a:r>
                  <a:rPr lang="zh-CN" altLang="en-US" dirty="0"/>
                  <a:t>求解参数</a:t>
                </a:r>
                <a14:m>
                  <m:oMath xmlns:m="http://schemas.openxmlformats.org/officeDocument/2006/math">
                    <m:r>
                      <a:rPr lang="en-US" altLang="zh-CN" i="1">
                        <a:latin typeface="Cambria Math" panose="02040503050406030204" pitchFamily="18" charset="0"/>
                        <a:ea typeface="Cambria Math" panose="02040503050406030204" pitchFamily="18" charset="0"/>
                      </a:rPr>
                      <m:t>𝜋</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3"/>
              </p:nvPr>
            </p:nvSpPr>
            <p:spPr>
              <a:xfrm>
                <a:off x="685801" y="2063397"/>
                <a:ext cx="10278122" cy="457862"/>
              </a:xfrm>
              <a:blipFill>
                <a:blip r:embed="rId2"/>
                <a:stretch>
                  <a:fillRect l="-1235" t="-26316" b="-42105"/>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2B41C8A9-067F-ED4E-8D0E-26B12A9BBA38}"/>
              </a:ext>
            </a:extLst>
          </p:cNvPr>
          <p:cNvGrpSpPr/>
          <p:nvPr/>
        </p:nvGrpSpPr>
        <p:grpSpPr>
          <a:xfrm>
            <a:off x="896430" y="2521259"/>
            <a:ext cx="9582568" cy="2812976"/>
            <a:chOff x="1516119" y="3116223"/>
            <a:chExt cx="9015247" cy="2402678"/>
          </a:xfrm>
        </p:grpSpPr>
        <p:pic>
          <p:nvPicPr>
            <p:cNvPr id="5" name="图片 4">
              <a:extLst>
                <a:ext uri="{FF2B5EF4-FFF2-40B4-BE49-F238E27FC236}">
                  <a16:creationId xmlns:a16="http://schemas.microsoft.com/office/drawing/2014/main" id="{DF52D159-717E-0F44-8C2B-AA83BCA3163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516119" y="3116223"/>
              <a:ext cx="9015247" cy="1194327"/>
            </a:xfrm>
            <a:prstGeom prst="rect">
              <a:avLst/>
            </a:prstGeom>
          </p:spPr>
        </p:pic>
        <p:pic>
          <p:nvPicPr>
            <p:cNvPr id="6" name="图片 5">
              <a:extLst>
                <a:ext uri="{FF2B5EF4-FFF2-40B4-BE49-F238E27FC236}">
                  <a16:creationId xmlns:a16="http://schemas.microsoft.com/office/drawing/2014/main" id="{DD0912FB-B9AC-5E49-B1E6-7E87573AA8D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516119" y="4308008"/>
              <a:ext cx="9015247" cy="1210893"/>
            </a:xfrm>
            <a:prstGeom prst="rect">
              <a:avLst/>
            </a:prstGeom>
          </p:spPr>
        </p:pic>
      </p:grpSp>
    </p:spTree>
    <p:extLst>
      <p:ext uri="{BB962C8B-B14F-4D97-AF65-F5344CB8AC3E}">
        <p14:creationId xmlns:p14="http://schemas.microsoft.com/office/powerpoint/2010/main" val="169832988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概率生成式模型</a:t>
            </a:r>
          </a:p>
        </p:txBody>
      </p:sp>
      <mc:AlternateContent xmlns:mc="http://schemas.openxmlformats.org/markup-compatibility/2006" xmlns:a14="http://schemas.microsoft.com/office/drawing/2010/main">
        <mc:Choice Requires="a14">
          <p:sp>
            <p:nvSpPr>
              <p:cNvPr id="3" name="内容占位符 2"/>
              <p:cNvSpPr>
                <a:spLocks noGrp="1"/>
              </p:cNvSpPr>
              <p:nvPr>
                <p:ph sz="quarter" idx="13"/>
              </p:nvPr>
            </p:nvSpPr>
            <p:spPr>
              <a:xfrm>
                <a:off x="685801" y="2063397"/>
                <a:ext cx="10278122" cy="457862"/>
              </a:xfrm>
            </p:spPr>
            <p:txBody>
              <a:bodyPr/>
              <a:lstStyle/>
              <a:p>
                <a:r>
                  <a:rPr lang="zh-CN" altLang="en-US" dirty="0"/>
                  <a:t>求解参数</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𝜇</m:t>
                        </m:r>
                      </m:e>
                      <m:sub>
                        <m:r>
                          <a:rPr lang="en-US" altLang="zh-CN" i="1">
                            <a:latin typeface="Cambria Math" panose="02040503050406030204" pitchFamily="18" charset="0"/>
                            <a:ea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𝜇</m:t>
                        </m:r>
                      </m:e>
                      <m:sub>
                        <m:r>
                          <a:rPr lang="en-US" altLang="zh-CN" i="1">
                            <a:latin typeface="Cambria Math" panose="02040503050406030204" pitchFamily="18" charset="0"/>
                            <a:ea typeface="Cambria Math" panose="02040503050406030204" pitchFamily="18" charset="0"/>
                          </a:rPr>
                          <m:t>2</m:t>
                        </m:r>
                      </m:sub>
                    </m:sSub>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3"/>
              </p:nvPr>
            </p:nvSpPr>
            <p:spPr>
              <a:xfrm>
                <a:off x="685801" y="2063397"/>
                <a:ext cx="10278122" cy="457862"/>
              </a:xfrm>
              <a:blipFill>
                <a:blip r:embed="rId2"/>
                <a:stretch>
                  <a:fillRect l="-1235" t="-26316" b="-42105"/>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774D58C8-8C2C-2C49-9648-DFA991198FB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15007" y="2521259"/>
            <a:ext cx="10846676" cy="1435589"/>
          </a:xfrm>
          <a:prstGeom prst="rect">
            <a:avLst/>
          </a:prstGeom>
        </p:spPr>
      </p:pic>
      <p:pic>
        <p:nvPicPr>
          <p:cNvPr id="7" name="图片 6">
            <a:extLst>
              <a:ext uri="{FF2B5EF4-FFF2-40B4-BE49-F238E27FC236}">
                <a16:creationId xmlns:a16="http://schemas.microsoft.com/office/drawing/2014/main" id="{7575FBA0-7B75-C44D-A34C-7226F2EDD0C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543502" y="4304844"/>
            <a:ext cx="3173249" cy="1152871"/>
          </a:xfrm>
          <a:prstGeom prst="rect">
            <a:avLst/>
          </a:prstGeom>
        </p:spPr>
      </p:pic>
      <p:pic>
        <p:nvPicPr>
          <p:cNvPr id="8" name="图片 7">
            <a:extLst>
              <a:ext uri="{FF2B5EF4-FFF2-40B4-BE49-F238E27FC236}">
                <a16:creationId xmlns:a16="http://schemas.microsoft.com/office/drawing/2014/main" id="{DB954B3A-D006-7F4E-B1FA-C97D635C350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306207" y="4256530"/>
            <a:ext cx="3605048" cy="1227486"/>
          </a:xfrm>
          <a:prstGeom prst="rect">
            <a:avLst/>
          </a:prstGeom>
        </p:spPr>
      </p:pic>
      <p:sp>
        <p:nvSpPr>
          <p:cNvPr id="10" name="操作按钮: 前进或下一个 9">
            <a:hlinkClick r:id="rId6" action="ppaction://hlinksldjump" highlightClick="1"/>
            <a:extLst>
              <a:ext uri="{FF2B5EF4-FFF2-40B4-BE49-F238E27FC236}">
                <a16:creationId xmlns:a16="http://schemas.microsoft.com/office/drawing/2014/main" id="{4C5A310A-AEB0-1648-9DAF-EF193FC20438}"/>
              </a:ext>
            </a:extLst>
          </p:cNvPr>
          <p:cNvSpPr/>
          <p:nvPr/>
        </p:nvSpPr>
        <p:spPr>
          <a:xfrm>
            <a:off x="2690649" y="2178410"/>
            <a:ext cx="346841" cy="377149"/>
          </a:xfrm>
          <a:prstGeom prst="actionButtonForwardNext">
            <a:avLst/>
          </a:prstGeom>
          <a:solidFill>
            <a:srgbClr val="F0F0F0"/>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94EEC4D8-C665-444F-A365-98461593591F}"/>
              </a:ext>
            </a:extLst>
          </p:cNvPr>
          <p:cNvSpPr txBox="1"/>
          <p:nvPr/>
        </p:nvSpPr>
        <p:spPr>
          <a:xfrm>
            <a:off x="1954046" y="4681224"/>
            <a:ext cx="1030015" cy="400110"/>
          </a:xfrm>
          <a:prstGeom prst="rect">
            <a:avLst/>
          </a:prstGeom>
          <a:noFill/>
        </p:spPr>
        <p:txBody>
          <a:bodyPr wrap="square" rtlCol="0">
            <a:spAutoFit/>
          </a:bodyPr>
          <a:lstStyle/>
          <a:p>
            <a:r>
              <a:rPr kumimoji="1" lang="zh-CN" altLang="en-US" sz="2000" dirty="0"/>
              <a:t>解得，</a:t>
            </a:r>
          </a:p>
        </p:txBody>
      </p:sp>
      <p:sp>
        <p:nvSpPr>
          <p:cNvPr id="9" name="文本框 8">
            <a:extLst>
              <a:ext uri="{FF2B5EF4-FFF2-40B4-BE49-F238E27FC236}">
                <a16:creationId xmlns:a16="http://schemas.microsoft.com/office/drawing/2014/main" id="{94EEC4D8-C665-444F-A365-98461593591F}"/>
              </a:ext>
            </a:extLst>
          </p:cNvPr>
          <p:cNvSpPr txBox="1"/>
          <p:nvPr/>
        </p:nvSpPr>
        <p:spPr>
          <a:xfrm>
            <a:off x="5716751" y="4670218"/>
            <a:ext cx="1030015" cy="400110"/>
          </a:xfrm>
          <a:prstGeom prst="rect">
            <a:avLst/>
          </a:prstGeom>
          <a:noFill/>
        </p:spPr>
        <p:txBody>
          <a:bodyPr wrap="square" rtlCol="0">
            <a:spAutoFit/>
          </a:bodyPr>
          <a:lstStyle/>
          <a:p>
            <a:r>
              <a:rPr kumimoji="1" lang="zh-CN" altLang="en-US" sz="2000"/>
              <a:t>同理</a:t>
            </a:r>
            <a:r>
              <a:rPr kumimoji="1" lang="zh-CN" altLang="en-US" sz="2000" smtClean="0"/>
              <a:t>，</a:t>
            </a:r>
            <a:endParaRPr kumimoji="1" lang="zh-CN" altLang="en-US" sz="2000" dirty="0"/>
          </a:p>
        </p:txBody>
      </p:sp>
    </p:spTree>
    <p:extLst>
      <p:ext uri="{BB962C8B-B14F-4D97-AF65-F5344CB8AC3E}">
        <p14:creationId xmlns:p14="http://schemas.microsoft.com/office/powerpoint/2010/main" val="205121717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ln>
            <a:noFill/>
          </a:ln>
        </p:spPr>
        <p:txBody>
          <a:bodyPr/>
          <a:lstStyle/>
          <a:p>
            <a:r>
              <a:rPr lang="zh-CN" altLang="en-US"/>
              <a:t>概率生成式模型</a:t>
            </a:r>
          </a:p>
        </p:txBody>
      </p:sp>
      <mc:AlternateContent xmlns:mc="http://schemas.openxmlformats.org/markup-compatibility/2006" xmlns:a14="http://schemas.microsoft.com/office/drawing/2010/main">
        <mc:Choice Requires="a14">
          <p:sp>
            <p:nvSpPr>
              <p:cNvPr id="3" name="内容占位符 2"/>
              <p:cNvSpPr>
                <a:spLocks noGrp="1"/>
              </p:cNvSpPr>
              <p:nvPr>
                <p:ph sz="quarter" idx="13"/>
              </p:nvPr>
            </p:nvSpPr>
            <p:spPr>
              <a:xfrm>
                <a:off x="685801" y="2063397"/>
                <a:ext cx="10278122" cy="457862"/>
              </a:xfrm>
            </p:spPr>
            <p:txBody>
              <a:bodyPr/>
              <a:lstStyle/>
              <a:p>
                <a:r>
                  <a:rPr lang="zh-CN" altLang="en-US" dirty="0"/>
                  <a:t>求解参数</a:t>
                </a:r>
                <a14:m>
                  <m:oMath xmlns:m="http://schemas.openxmlformats.org/officeDocument/2006/math">
                    <m:r>
                      <m:rPr>
                        <m:sty m:val="p"/>
                      </m:rPr>
                      <a:rPr lang="el-GR" altLang="zh-CN" i="1">
                        <a:latin typeface="Cambria Math" panose="02040503050406030204" pitchFamily="18" charset="0"/>
                        <a:ea typeface="Cambria Math" panose="02040503050406030204" pitchFamily="18" charset="0"/>
                      </a:rPr>
                      <m:t>Σ</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3"/>
              </p:nvPr>
            </p:nvSpPr>
            <p:spPr>
              <a:xfrm>
                <a:off x="685801" y="2063397"/>
                <a:ext cx="10278122" cy="457862"/>
              </a:xfrm>
              <a:blipFill>
                <a:blip r:embed="rId2"/>
                <a:stretch>
                  <a:fillRect l="-1235" t="-26316" b="-42105"/>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47AEB917-EFA4-034A-9016-6747C09832E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12227" y="2521259"/>
            <a:ext cx="9109841" cy="2956468"/>
          </a:xfrm>
          <a:prstGeom prst="rect">
            <a:avLst/>
          </a:prstGeom>
        </p:spPr>
      </p:pic>
      <p:pic>
        <p:nvPicPr>
          <p:cNvPr id="7" name="图片 6">
            <a:extLst>
              <a:ext uri="{FF2B5EF4-FFF2-40B4-BE49-F238E27FC236}">
                <a16:creationId xmlns:a16="http://schemas.microsoft.com/office/drawing/2014/main" id="{B3C0DCD6-44EB-B54C-84F8-DFC7DB75B99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336221" y="232008"/>
            <a:ext cx="4251216" cy="2059547"/>
          </a:xfrm>
          <a:prstGeom prst="rect">
            <a:avLst/>
          </a:prstGeom>
        </p:spPr>
      </p:pic>
      <p:sp>
        <p:nvSpPr>
          <p:cNvPr id="8" name="操作按钮: 前进或下一个 7">
            <a:hlinkClick r:id="rId5" action="ppaction://hlinksldjump" highlightClick="1"/>
            <a:extLst>
              <a:ext uri="{FF2B5EF4-FFF2-40B4-BE49-F238E27FC236}">
                <a16:creationId xmlns:a16="http://schemas.microsoft.com/office/drawing/2014/main" id="{12EA2307-41D9-2648-90D0-B118D8FFB860}"/>
              </a:ext>
            </a:extLst>
          </p:cNvPr>
          <p:cNvSpPr/>
          <p:nvPr/>
        </p:nvSpPr>
        <p:spPr>
          <a:xfrm>
            <a:off x="2312276" y="2102980"/>
            <a:ext cx="346841" cy="377149"/>
          </a:xfrm>
          <a:prstGeom prst="actionButtonForwardNext">
            <a:avLst/>
          </a:prstGeom>
          <a:solidFill>
            <a:srgbClr val="F0F0F0"/>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643FFAD8-C5DA-1C4D-A05D-1B12F347B7EB}"/>
                  </a:ext>
                </a:extLst>
              </p:cNvPr>
              <p:cNvSpPr txBox="1"/>
              <p:nvPr/>
            </p:nvSpPr>
            <p:spPr>
              <a:xfrm>
                <a:off x="5990018" y="4933473"/>
                <a:ext cx="1808658" cy="400110"/>
              </a:xfrm>
              <a:prstGeom prst="rect">
                <a:avLst/>
              </a:prstGeom>
              <a:noFill/>
            </p:spPr>
            <p:txBody>
              <a:bodyPr wrap="square" rtlCol="0">
                <a:spAutoFit/>
              </a:bodyPr>
              <a:lstStyle/>
              <a:p>
                <a:r>
                  <a:rPr kumimoji="1" lang="zh-CN" altLang="en-US" sz="2000" dirty="0"/>
                  <a:t>解得，</a:t>
                </a:r>
                <a:r>
                  <a:rPr lang="el-GR" altLang="zh-CN" sz="2000" dirty="0">
                    <a:ea typeface="Cambria Math" panose="02040503050406030204" pitchFamily="18" charset="0"/>
                  </a:rPr>
                  <a:t> </a:t>
                </a:r>
                <a14:m>
                  <m:oMath xmlns:m="http://schemas.openxmlformats.org/officeDocument/2006/math">
                    <m:r>
                      <m:rPr>
                        <m:sty m:val="p"/>
                      </m:rPr>
                      <a:rPr lang="el-GR" altLang="zh-CN" sz="2000" i="1">
                        <a:latin typeface="Cambria Math" panose="02040503050406030204" pitchFamily="18" charset="0"/>
                        <a:ea typeface="Cambria Math" panose="02040503050406030204" pitchFamily="18" charset="0"/>
                      </a:rPr>
                      <m:t>Σ</m:t>
                    </m:r>
                    <m:r>
                      <a:rPr lang="en-US" altLang="zh-CN" sz="2000" b="0" i="1" smtClean="0">
                        <a:latin typeface="Cambria Math" panose="02040503050406030204" pitchFamily="18" charset="0"/>
                        <a:ea typeface="Cambria Math" panose="02040503050406030204" pitchFamily="18" charset="0"/>
                      </a:rPr>
                      <m:t>=</m:t>
                    </m:r>
                    <m:r>
                      <m:rPr>
                        <m:sty m:val="p"/>
                      </m:rPr>
                      <a:rPr lang="en-US" altLang="zh-CN" sz="2000" i="1">
                        <a:latin typeface="Cambria Math" panose="02040503050406030204" pitchFamily="18" charset="0"/>
                        <a:ea typeface="Cambria Math" panose="02040503050406030204" pitchFamily="18" charset="0"/>
                      </a:rPr>
                      <m:t>S</m:t>
                    </m:r>
                  </m:oMath>
                </a14:m>
                <a:endParaRPr kumimoji="1" lang="zh-CN" altLang="en-US" sz="2000" dirty="0"/>
              </a:p>
            </p:txBody>
          </p:sp>
        </mc:Choice>
        <mc:Fallback xmlns="">
          <p:sp>
            <p:nvSpPr>
              <p:cNvPr id="9" name="文本框 8">
                <a:extLst>
                  <a:ext uri="{FF2B5EF4-FFF2-40B4-BE49-F238E27FC236}">
                    <a16:creationId xmlns:a16="http://schemas.microsoft.com/office/drawing/2014/main" id="{643FFAD8-C5DA-1C4D-A05D-1B12F347B7EB}"/>
                  </a:ext>
                </a:extLst>
              </p:cNvPr>
              <p:cNvSpPr txBox="1">
                <a:spLocks noRot="1" noChangeAspect="1" noMove="1" noResize="1" noEditPoints="1" noAdjustHandles="1" noChangeArrowheads="1" noChangeShapeType="1" noTextEdit="1"/>
              </p:cNvSpPr>
              <p:nvPr/>
            </p:nvSpPr>
            <p:spPr>
              <a:xfrm>
                <a:off x="5990018" y="4933473"/>
                <a:ext cx="1808658" cy="400110"/>
              </a:xfrm>
              <a:prstGeom prst="rect">
                <a:avLst/>
              </a:prstGeom>
              <a:blipFill>
                <a:blip r:embed="rId6"/>
                <a:stretch>
                  <a:fillRect l="-3497" t="-9091" b="-212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24045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概率生成式模型</a:t>
            </a:r>
          </a:p>
        </p:txBody>
      </p:sp>
      <mc:AlternateContent xmlns:mc="http://schemas.openxmlformats.org/markup-compatibility/2006" xmlns:a14="http://schemas.microsoft.com/office/drawing/2010/main">
        <mc:Choice Requires="a14">
          <p:sp>
            <p:nvSpPr>
              <p:cNvPr id="3" name="内容占位符 2"/>
              <p:cNvSpPr>
                <a:spLocks noGrp="1"/>
              </p:cNvSpPr>
              <p:nvPr>
                <p:ph sz="quarter" idx="13"/>
              </p:nvPr>
            </p:nvSpPr>
            <p:spPr/>
            <p:txBody>
              <a:bodyPr/>
              <a:lstStyle/>
              <a:p>
                <a:r>
                  <a:rPr lang="zh-CN" altLang="en-US" dirty="0"/>
                  <a:t>参数</a:t>
                </a:r>
                <a14:m>
                  <m:oMath xmlns:m="http://schemas.openxmlformats.org/officeDocument/2006/math">
                    <m:r>
                      <a:rPr lang="en-US" altLang="zh-CN" i="1">
                        <a:latin typeface="Cambria Math" panose="02040503050406030204" pitchFamily="18" charset="0"/>
                        <a:ea typeface="Cambria Math" panose="02040503050406030204" pitchFamily="18" charset="0"/>
                      </a:rPr>
                      <m:t>𝜋</m:t>
                    </m:r>
                  </m:oMath>
                </a14:m>
                <a:endParaRPr lang="en-US" altLang="zh-CN" dirty="0"/>
              </a:p>
              <a:p>
                <a:pPr marL="0" indent="0">
                  <a:buNone/>
                </a:pPr>
                <a:r>
                  <a:rPr lang="zh-CN" altLang="en-US" dirty="0"/>
                  <a:t> </a:t>
                </a:r>
                <a:endParaRPr lang="en-US" altLang="zh-CN" dirty="0"/>
              </a:p>
              <a:p>
                <a:r>
                  <a:rPr lang="zh-CN" altLang="en-US" dirty="0"/>
                  <a:t>参数</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𝜇</m:t>
                        </m:r>
                      </m:e>
                      <m:sub>
                        <m:r>
                          <a:rPr lang="en-US" altLang="zh-CN" i="1">
                            <a:latin typeface="Cambria Math" panose="02040503050406030204" pitchFamily="18" charset="0"/>
                            <a:ea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𝜇</m:t>
                        </m:r>
                      </m:e>
                      <m:sub>
                        <m:r>
                          <a:rPr lang="en-US" altLang="zh-CN" i="1">
                            <a:latin typeface="Cambria Math" panose="02040503050406030204" pitchFamily="18" charset="0"/>
                            <a:ea typeface="Cambria Math" panose="02040503050406030204" pitchFamily="18" charset="0"/>
                          </a:rPr>
                          <m:t>2</m:t>
                        </m:r>
                      </m:sub>
                    </m:sSub>
                  </m:oMath>
                </a14:m>
                <a:endParaRPr lang="en-US" altLang="zh-CN" dirty="0"/>
              </a:p>
              <a:p>
                <a:pPr marL="0" indent="0">
                  <a:buNone/>
                </a:pPr>
                <a:endParaRPr lang="en-US" altLang="zh-CN" dirty="0"/>
              </a:p>
              <a:p>
                <a:r>
                  <a:rPr lang="zh-CN" altLang="en-US" dirty="0"/>
                  <a:t>参数</a:t>
                </a:r>
                <a14:m>
                  <m:oMath xmlns:m="http://schemas.openxmlformats.org/officeDocument/2006/math">
                    <m:r>
                      <m:rPr>
                        <m:sty m:val="p"/>
                      </m:rPr>
                      <a:rPr lang="el-GR" altLang="zh-CN" i="1">
                        <a:latin typeface="Cambria Math" panose="02040503050406030204" pitchFamily="18" charset="0"/>
                        <a:ea typeface="Cambria Math" panose="02040503050406030204" pitchFamily="18" charset="0"/>
                      </a:rPr>
                      <m:t>Σ</m:t>
                    </m:r>
                    <m:r>
                      <a:rPr lang="zh-CN" altLang="en-US" b="0" i="1" smtClean="0">
                        <a:latin typeface="Cambria Math" panose="02040503050406030204" pitchFamily="18" charset="0"/>
                        <a:ea typeface="Cambria Math" panose="02040503050406030204" pitchFamily="18" charset="0"/>
                      </a:rPr>
                      <m:t>            </m:t>
                    </m:r>
                    <m:r>
                      <m:rPr>
                        <m:sty m:val="p"/>
                      </m:rPr>
                      <a:rPr lang="el-GR" altLang="zh-CN" i="1">
                        <a:latin typeface="Cambria Math" panose="02040503050406030204" pitchFamily="18" charset="0"/>
                        <a:ea typeface="Cambria Math" panose="02040503050406030204" pitchFamily="18" charset="0"/>
                      </a:rPr>
                      <m:t>Σ</m:t>
                    </m:r>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S</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3"/>
              </p:nvPr>
            </p:nvSpPr>
            <p:spPr>
              <a:blipFill>
                <a:blip r:embed="rId3"/>
                <a:stretch>
                  <a:fillRect l="-122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BC28F6A-B1A4-2D42-B66E-835B46AB3F0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290042" y="2422165"/>
            <a:ext cx="2367674" cy="865997"/>
          </a:xfrm>
          <a:prstGeom prst="rect">
            <a:avLst/>
          </a:prstGeom>
        </p:spPr>
      </p:pic>
      <p:pic>
        <p:nvPicPr>
          <p:cNvPr id="5" name="图片 4">
            <a:extLst>
              <a:ext uri="{FF2B5EF4-FFF2-40B4-BE49-F238E27FC236}">
                <a16:creationId xmlns:a16="http://schemas.microsoft.com/office/drawing/2014/main" id="{363E4B31-F73C-5D47-9F6C-0CEAEF16516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290042" y="3400978"/>
            <a:ext cx="1958983" cy="778676"/>
          </a:xfrm>
          <a:prstGeom prst="rect">
            <a:avLst/>
          </a:prstGeom>
        </p:spPr>
      </p:pic>
      <p:pic>
        <p:nvPicPr>
          <p:cNvPr id="6" name="图片 5">
            <a:extLst>
              <a:ext uri="{FF2B5EF4-FFF2-40B4-BE49-F238E27FC236}">
                <a16:creationId xmlns:a16="http://schemas.microsoft.com/office/drawing/2014/main" id="{78D1D0EE-BF5E-E544-932C-4C25FA40D7AD}"/>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249025" y="3385424"/>
            <a:ext cx="2413776" cy="809783"/>
          </a:xfrm>
          <a:prstGeom prst="rect">
            <a:avLst/>
          </a:prstGeom>
        </p:spPr>
      </p:pic>
      <p:sp>
        <p:nvSpPr>
          <p:cNvPr id="9" name="内容占位符 2">
            <a:extLst>
              <a:ext uri="{FF2B5EF4-FFF2-40B4-BE49-F238E27FC236}">
                <a16:creationId xmlns:a16="http://schemas.microsoft.com/office/drawing/2014/main" id="{29C76355-D176-574E-9B29-3C0E5C9B2822}"/>
              </a:ext>
            </a:extLst>
          </p:cNvPr>
          <p:cNvSpPr txBox="1">
            <a:spLocks/>
          </p:cNvSpPr>
          <p:nvPr/>
        </p:nvSpPr>
        <p:spPr>
          <a:xfrm>
            <a:off x="685800" y="1884564"/>
            <a:ext cx="10278122" cy="457862"/>
          </a:xfrm>
          <a:prstGeom prst="rect">
            <a:avLst/>
          </a:prstGeom>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a:lstStyle>
          <a:p>
            <a:r>
              <a:rPr lang="zh-CN" altLang="en-US"/>
              <a:t>对于多分类的情况</a:t>
            </a:r>
            <a:endParaRPr lang="zh-CN" altLang="en-US" dirty="0"/>
          </a:p>
        </p:txBody>
      </p:sp>
      <p:sp>
        <p:nvSpPr>
          <p:cNvPr id="11" name="矩形 10">
            <a:extLst>
              <a:ext uri="{FF2B5EF4-FFF2-40B4-BE49-F238E27FC236}">
                <a16:creationId xmlns:a16="http://schemas.microsoft.com/office/drawing/2014/main" id="{0E0AE55F-A169-9744-A3FB-4C51BBF3B868}"/>
              </a:ext>
            </a:extLst>
          </p:cNvPr>
          <p:cNvSpPr/>
          <p:nvPr/>
        </p:nvSpPr>
        <p:spPr>
          <a:xfrm>
            <a:off x="2165131" y="2406612"/>
            <a:ext cx="4497670" cy="26403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274CEF16-DF30-4B43-AE6E-AFDE7900995E}"/>
              </a:ext>
            </a:extLst>
          </p:cNvPr>
          <p:cNvSpPr txBox="1"/>
          <p:nvPr/>
        </p:nvSpPr>
        <p:spPr>
          <a:xfrm>
            <a:off x="3473879" y="5232549"/>
            <a:ext cx="877163" cy="369332"/>
          </a:xfrm>
          <a:prstGeom prst="rect">
            <a:avLst/>
          </a:prstGeom>
          <a:noFill/>
        </p:spPr>
        <p:txBody>
          <a:bodyPr wrap="none" rtlCol="0">
            <a:spAutoFit/>
          </a:bodyPr>
          <a:lstStyle/>
          <a:p>
            <a:r>
              <a:rPr kumimoji="1" lang="zh-CN" altLang="en-US" dirty="0"/>
              <a:t>二分类</a:t>
            </a:r>
          </a:p>
        </p:txBody>
      </p:sp>
      <p:grpSp>
        <p:nvGrpSpPr>
          <p:cNvPr id="20" name="组合 19">
            <a:extLst>
              <a:ext uri="{FF2B5EF4-FFF2-40B4-BE49-F238E27FC236}">
                <a16:creationId xmlns:a16="http://schemas.microsoft.com/office/drawing/2014/main" id="{2AD1F66A-8970-3D41-BA81-072654AB13B5}"/>
              </a:ext>
            </a:extLst>
          </p:cNvPr>
          <p:cNvGrpSpPr/>
          <p:nvPr/>
        </p:nvGrpSpPr>
        <p:grpSpPr>
          <a:xfrm>
            <a:off x="6761521" y="2380840"/>
            <a:ext cx="4877928" cy="3222042"/>
            <a:chOff x="6761521" y="2380840"/>
            <a:chExt cx="4877928" cy="3222042"/>
          </a:xfrm>
        </p:grpSpPr>
        <p:grpSp>
          <p:nvGrpSpPr>
            <p:cNvPr id="17" name="组合 16">
              <a:extLst>
                <a:ext uri="{FF2B5EF4-FFF2-40B4-BE49-F238E27FC236}">
                  <a16:creationId xmlns:a16="http://schemas.microsoft.com/office/drawing/2014/main" id="{B9BC913D-1FF0-FD45-96AD-08F49836DCC5}"/>
                </a:ext>
              </a:extLst>
            </p:cNvPr>
            <p:cNvGrpSpPr/>
            <p:nvPr/>
          </p:nvGrpSpPr>
          <p:grpSpPr>
            <a:xfrm>
              <a:off x="6761521" y="2380840"/>
              <a:ext cx="4877928" cy="2640323"/>
              <a:chOff x="6761521" y="2380840"/>
              <a:chExt cx="4877928" cy="2640323"/>
            </a:xfrm>
          </p:grpSpPr>
          <p:sp>
            <p:nvSpPr>
              <p:cNvPr id="12" name="矩形 11">
                <a:extLst>
                  <a:ext uri="{FF2B5EF4-FFF2-40B4-BE49-F238E27FC236}">
                    <a16:creationId xmlns:a16="http://schemas.microsoft.com/office/drawing/2014/main" id="{8D57B271-8C7A-E34F-9610-D0574CB6A85A}"/>
                  </a:ext>
                </a:extLst>
              </p:cNvPr>
              <p:cNvSpPr/>
              <p:nvPr/>
            </p:nvSpPr>
            <p:spPr>
              <a:xfrm>
                <a:off x="7141779" y="2380840"/>
                <a:ext cx="4497670" cy="26403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375D1913-96FA-484B-AFB7-A4ABA59D2728}"/>
                      </a:ext>
                    </a:extLst>
                  </p:cNvPr>
                  <p:cNvSpPr txBox="1"/>
                  <p:nvPr/>
                </p:nvSpPr>
                <p:spPr>
                  <a:xfrm>
                    <a:off x="7201544" y="2568057"/>
                    <a:ext cx="405854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𝑃</m:t>
                          </m:r>
                          <m:d>
                            <m:dPr>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𝑘</m:t>
                                  </m:r>
                                </m:sub>
                              </m:sSub>
                            </m:e>
                          </m:d>
                          <m:r>
                            <a:rPr lang="zh-CN" altLang="en-US" i="1">
                              <a:latin typeface="Cambria Math" panose="02040503050406030204" pitchFamily="18" charset="0"/>
                              <a:ea typeface="Cambria Math" panose="02040503050406030204" pitchFamily="18" charset="0"/>
                            </a:rPr>
                            <m:t>为</m:t>
                          </m:r>
                          <m:r>
                            <a:rPr lang="zh-CN" altLang="en-US" i="1" smtClean="0">
                              <a:latin typeface="Cambria Math" panose="02040503050406030204" pitchFamily="18" charset="0"/>
                              <a:ea typeface="Cambria Math" panose="02040503050406030204" pitchFamily="18" charset="0"/>
                            </a:rPr>
                            <m:t>类别</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r>
                                <a:rPr lang="en-US" altLang="zh-CN" i="1">
                                  <a:latin typeface="Cambria Math" panose="02040503050406030204" pitchFamily="18" charset="0"/>
                                  <a:ea typeface="Cambria Math" panose="02040503050406030204" pitchFamily="18" charset="0"/>
                                </a:rPr>
                                <m:t>𝑘</m:t>
                              </m:r>
                            </m:sub>
                          </m:sSub>
                          <m:r>
                            <a:rPr lang="zh-CN" altLang="en-US" i="1" smtClean="0">
                              <a:latin typeface="Cambria Math" panose="02040503050406030204" pitchFamily="18" charset="0"/>
                              <a:ea typeface="Cambria Math" panose="02040503050406030204" pitchFamily="18" charset="0"/>
                            </a:rPr>
                            <m:t>的</m:t>
                          </m:r>
                          <m:r>
                            <a:rPr lang="zh-CN" altLang="en-US" i="1">
                              <a:latin typeface="Cambria Math" panose="02040503050406030204" pitchFamily="18" charset="0"/>
                              <a:ea typeface="Cambria Math" panose="02040503050406030204" pitchFamily="18" charset="0"/>
                            </a:rPr>
                            <m:t>数据</m:t>
                          </m:r>
                          <m:r>
                            <a:rPr lang="zh-CN" altLang="en-US" i="1" smtClean="0">
                              <a:latin typeface="Cambria Math" panose="02040503050406030204" pitchFamily="18" charset="0"/>
                              <a:ea typeface="Cambria Math" panose="02040503050406030204" pitchFamily="18" charset="0"/>
                            </a:rPr>
                            <m:t>量</m:t>
                          </m:r>
                          <m:r>
                            <a:rPr lang="zh-CN" altLang="en-US" i="1">
                              <a:latin typeface="Cambria Math" panose="02040503050406030204" pitchFamily="18" charset="0"/>
                              <a:ea typeface="Cambria Math" panose="02040503050406030204" pitchFamily="18" charset="0"/>
                            </a:rPr>
                            <m:t>占</m:t>
                          </m:r>
                          <m:r>
                            <a:rPr lang="zh-CN" altLang="en-US" i="1" smtClean="0">
                              <a:latin typeface="Cambria Math" panose="02040503050406030204" pitchFamily="18" charset="0"/>
                              <a:ea typeface="Cambria Math" panose="02040503050406030204" pitchFamily="18" charset="0"/>
                            </a:rPr>
                            <m:t>总量</m:t>
                          </m:r>
                          <m:r>
                            <a:rPr lang="zh-CN" altLang="en-US" i="1">
                              <a:latin typeface="Cambria Math" panose="02040503050406030204" pitchFamily="18" charset="0"/>
                              <a:ea typeface="Cambria Math" panose="02040503050406030204" pitchFamily="18" charset="0"/>
                            </a:rPr>
                            <m:t>的</m:t>
                          </m:r>
                          <m:r>
                            <a:rPr lang="zh-CN" altLang="en-US" i="1" smtClean="0">
                              <a:latin typeface="Cambria Math" panose="02040503050406030204" pitchFamily="18" charset="0"/>
                              <a:ea typeface="Cambria Math" panose="02040503050406030204" pitchFamily="18" charset="0"/>
                            </a:rPr>
                            <m:t>比例</m:t>
                          </m:r>
                        </m:oMath>
                      </m:oMathPara>
                    </a14:m>
                    <a:endParaRPr kumimoji="1" lang="zh-CN" altLang="en-US" dirty="0"/>
                  </a:p>
                </p:txBody>
              </p:sp>
            </mc:Choice>
            <mc:Fallback xmlns="">
              <p:sp>
                <p:nvSpPr>
                  <p:cNvPr id="13" name="文本框 12">
                    <a:extLst>
                      <a:ext uri="{FF2B5EF4-FFF2-40B4-BE49-F238E27FC236}">
                        <a16:creationId xmlns:a16="http://schemas.microsoft.com/office/drawing/2014/main" id="{375D1913-96FA-484B-AFB7-A4ABA59D2728}"/>
                      </a:ext>
                    </a:extLst>
                  </p:cNvPr>
                  <p:cNvSpPr txBox="1">
                    <a:spLocks noRot="1" noChangeAspect="1" noMove="1" noResize="1" noEditPoints="1" noAdjustHandles="1" noChangeArrowheads="1" noChangeShapeType="1" noTextEdit="1"/>
                  </p:cNvSpPr>
                  <p:nvPr/>
                </p:nvSpPr>
                <p:spPr>
                  <a:xfrm>
                    <a:off x="7201544" y="2568057"/>
                    <a:ext cx="4058544" cy="369332"/>
                  </a:xfrm>
                  <a:prstGeom prst="rect">
                    <a:avLst/>
                  </a:prstGeom>
                  <a:blipFill>
                    <a:blip r:embed="rId7"/>
                    <a:stretch>
                      <a:fillRect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C017E47C-55A6-BC46-B70B-3CBBCF946FAD}"/>
                      </a:ext>
                    </a:extLst>
                  </p:cNvPr>
                  <p:cNvSpPr txBox="1"/>
                  <p:nvPr/>
                </p:nvSpPr>
                <p:spPr>
                  <a:xfrm>
                    <a:off x="7111754" y="3605649"/>
                    <a:ext cx="405854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  </m:t>
                              </m:r>
                              <m:r>
                                <m:rPr>
                                  <m:sty m:val="p"/>
                                </m:rPr>
                                <a:rPr lang="en-US" altLang="zh-CN" i="1" smtClean="0">
                                  <a:latin typeface="Cambria Math" panose="02040503050406030204" pitchFamily="18" charset="0"/>
                                  <a:ea typeface="Cambria Math" panose="02040503050406030204" pitchFamily="18" charset="0"/>
                                </a:rPr>
                                <m:t>u</m:t>
                              </m:r>
                            </m:e>
                            <m:sub>
                              <m:r>
                                <a:rPr lang="en-US" altLang="zh-CN" i="1">
                                  <a:latin typeface="Cambria Math" panose="02040503050406030204" pitchFamily="18" charset="0"/>
                                  <a:ea typeface="Cambria Math" panose="02040503050406030204" pitchFamily="18" charset="0"/>
                                </a:rPr>
                                <m:t>𝑘</m:t>
                              </m:r>
                            </m:sub>
                          </m:sSub>
                          <m:r>
                            <a:rPr lang="zh-CN" altLang="en-US" i="1">
                              <a:latin typeface="Cambria Math" panose="02040503050406030204" pitchFamily="18" charset="0"/>
                              <a:ea typeface="Cambria Math" panose="02040503050406030204" pitchFamily="18" charset="0"/>
                            </a:rPr>
                            <m:t>为</m:t>
                          </m:r>
                          <m:r>
                            <a:rPr lang="zh-CN" altLang="en-US" i="1" smtClean="0">
                              <a:latin typeface="Cambria Math" panose="02040503050406030204" pitchFamily="18" charset="0"/>
                              <a:ea typeface="Cambria Math" panose="02040503050406030204" pitchFamily="18" charset="0"/>
                            </a:rPr>
                            <m:t>属于类别</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r>
                                <a:rPr lang="en-US" altLang="zh-CN" i="1">
                                  <a:latin typeface="Cambria Math" panose="02040503050406030204" pitchFamily="18" charset="0"/>
                                  <a:ea typeface="Cambria Math" panose="02040503050406030204" pitchFamily="18" charset="0"/>
                                </a:rPr>
                                <m:t>𝑘</m:t>
                              </m:r>
                            </m:sub>
                          </m:sSub>
                          <m:r>
                            <a:rPr lang="zh-CN" altLang="en-US" i="1" smtClean="0">
                              <a:latin typeface="Cambria Math" panose="02040503050406030204" pitchFamily="18" charset="0"/>
                              <a:ea typeface="Cambria Math" panose="02040503050406030204" pitchFamily="18" charset="0"/>
                            </a:rPr>
                            <m:t>的</m:t>
                          </m:r>
                          <m:r>
                            <a:rPr lang="zh-CN" altLang="en-US" i="1">
                              <a:latin typeface="Cambria Math" panose="02040503050406030204" pitchFamily="18" charset="0"/>
                              <a:ea typeface="Cambria Math" panose="02040503050406030204" pitchFamily="18" charset="0"/>
                            </a:rPr>
                            <m:t>输入</m:t>
                          </m:r>
                          <m:r>
                            <a:rPr lang="zh-CN" altLang="en-US" i="1" smtClean="0">
                              <a:latin typeface="Cambria Math" panose="02040503050406030204" pitchFamily="18" charset="0"/>
                              <a:ea typeface="Cambria Math" panose="02040503050406030204" pitchFamily="18" charset="0"/>
                            </a:rPr>
                            <m:t>向量</m:t>
                          </m:r>
                          <m:sSub>
                            <m:sSubPr>
                              <m:ctrlPr>
                                <a:rPr lang="en-US" altLang="zh-CN" i="1">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𝑛</m:t>
                              </m:r>
                            </m:sub>
                          </m:sSub>
                          <m:r>
                            <a:rPr lang="zh-CN" altLang="en-US" i="1">
                              <a:latin typeface="Cambria Math" panose="02040503050406030204" pitchFamily="18" charset="0"/>
                              <a:ea typeface="Cambria Math" panose="02040503050406030204" pitchFamily="18" charset="0"/>
                            </a:rPr>
                            <m:t>的均值</m:t>
                          </m:r>
                        </m:oMath>
                      </m:oMathPara>
                    </a14:m>
                    <a:endParaRPr kumimoji="1" lang="zh-CN" altLang="en-US" dirty="0"/>
                  </a:p>
                </p:txBody>
              </p:sp>
            </mc:Choice>
            <mc:Fallback xmlns="">
              <p:sp>
                <p:nvSpPr>
                  <p:cNvPr id="14" name="文本框 13">
                    <a:extLst>
                      <a:ext uri="{FF2B5EF4-FFF2-40B4-BE49-F238E27FC236}">
                        <a16:creationId xmlns:a16="http://schemas.microsoft.com/office/drawing/2014/main" id="{C017E47C-55A6-BC46-B70B-3CBBCF946FAD}"/>
                      </a:ext>
                    </a:extLst>
                  </p:cNvPr>
                  <p:cNvSpPr txBox="1">
                    <a:spLocks noRot="1" noChangeAspect="1" noMove="1" noResize="1" noEditPoints="1" noAdjustHandles="1" noChangeArrowheads="1" noChangeShapeType="1" noTextEdit="1"/>
                  </p:cNvSpPr>
                  <p:nvPr/>
                </p:nvSpPr>
                <p:spPr>
                  <a:xfrm>
                    <a:off x="7111754" y="3605649"/>
                    <a:ext cx="4058544" cy="369332"/>
                  </a:xfrm>
                  <a:prstGeom prst="rect">
                    <a:avLst/>
                  </a:prstGeom>
                  <a:blipFill>
                    <a:blip r:embed="rId8"/>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D2AD1244-8050-F946-8E89-078C07BD5030}"/>
                      </a:ext>
                    </a:extLst>
                  </p:cNvPr>
                  <p:cNvSpPr txBox="1"/>
                  <p:nvPr/>
                </p:nvSpPr>
                <p:spPr>
                  <a:xfrm>
                    <a:off x="7246440" y="4351617"/>
                    <a:ext cx="4058544" cy="646331"/>
                  </a:xfrm>
                  <a:prstGeom prst="rect">
                    <a:avLst/>
                  </a:prstGeom>
                  <a:noFill/>
                </p:spPr>
                <p:txBody>
                  <a:bodyPr wrap="square" rtlCol="0">
                    <a:spAutoFit/>
                  </a:bodyPr>
                  <a:lstStyle/>
                  <a:p>
                    <a14:m>
                      <m:oMath xmlns:m="http://schemas.openxmlformats.org/officeDocument/2006/math">
                        <m:r>
                          <m:rPr>
                            <m:sty m:val="p"/>
                          </m:rPr>
                          <a:rPr lang="el-GR" altLang="zh-CN" i="1">
                            <a:latin typeface="Cambria Math" panose="02040503050406030204" pitchFamily="18" charset="0"/>
                            <a:ea typeface="Cambria Math" panose="02040503050406030204" pitchFamily="18" charset="0"/>
                          </a:rPr>
                          <m:t>Σ</m:t>
                        </m:r>
                        <m:r>
                          <a:rPr lang="zh-CN" altLang="en-US" i="1" smtClean="0">
                            <a:latin typeface="Cambria Math" panose="02040503050406030204" pitchFamily="18" charset="0"/>
                            <a:ea typeface="Cambria Math" panose="02040503050406030204" pitchFamily="18" charset="0"/>
                          </a:rPr>
                          <m:t>为</m:t>
                        </m:r>
                        <m:r>
                          <a:rPr lang="zh-CN" altLang="en-US" i="1">
                            <a:latin typeface="Cambria Math" panose="02040503050406030204" pitchFamily="18" charset="0"/>
                            <a:ea typeface="Cambria Math" panose="02040503050406030204" pitchFamily="18" charset="0"/>
                          </a:rPr>
                          <m:t>各类别</m:t>
                        </m:r>
                        <m:r>
                          <a:rPr lang="zh-CN" altLang="en-US" i="1" smtClean="0">
                            <a:latin typeface="Cambria Math" panose="02040503050406030204" pitchFamily="18" charset="0"/>
                            <a:ea typeface="Cambria Math" panose="02040503050406030204" pitchFamily="18" charset="0"/>
                          </a:rPr>
                          <m:t>协方差</m:t>
                        </m:r>
                        <m:r>
                          <a:rPr lang="zh-CN" altLang="en-US" i="1">
                            <a:latin typeface="Cambria Math" panose="02040503050406030204" pitchFamily="18" charset="0"/>
                            <a:ea typeface="Cambria Math" panose="02040503050406030204" pitchFamily="18" charset="0"/>
                          </a:rPr>
                          <m:t>矩阵</m:t>
                        </m:r>
                        <m:r>
                          <a:rPr lang="zh-CN" altLang="en-US" i="1" smtClean="0">
                            <a:latin typeface="Cambria Math" panose="02040503050406030204" pitchFamily="18" charset="0"/>
                            <a:ea typeface="Cambria Math" panose="02040503050406030204" pitchFamily="18" charset="0"/>
                          </a:rPr>
                          <m:t>的</m:t>
                        </m:r>
                      </m:oMath>
                    </a14:m>
                    <a:r>
                      <a:rPr kumimoji="1" lang="zh-CN" altLang="en-US" dirty="0"/>
                      <a:t>加权平均，权重为该类别数据量所占的比例。</a:t>
                    </a:r>
                  </a:p>
                </p:txBody>
              </p:sp>
            </mc:Choice>
            <mc:Fallback xmlns="">
              <p:sp>
                <p:nvSpPr>
                  <p:cNvPr id="15" name="文本框 14">
                    <a:extLst>
                      <a:ext uri="{FF2B5EF4-FFF2-40B4-BE49-F238E27FC236}">
                        <a16:creationId xmlns:a16="http://schemas.microsoft.com/office/drawing/2014/main" id="{D2AD1244-8050-F946-8E89-078C07BD5030}"/>
                      </a:ext>
                    </a:extLst>
                  </p:cNvPr>
                  <p:cNvSpPr txBox="1">
                    <a:spLocks noRot="1" noChangeAspect="1" noMove="1" noResize="1" noEditPoints="1" noAdjustHandles="1" noChangeArrowheads="1" noChangeShapeType="1" noTextEdit="1"/>
                  </p:cNvSpPr>
                  <p:nvPr/>
                </p:nvSpPr>
                <p:spPr>
                  <a:xfrm>
                    <a:off x="7246440" y="4351617"/>
                    <a:ext cx="4058544" cy="646331"/>
                  </a:xfrm>
                  <a:prstGeom prst="rect">
                    <a:avLst/>
                  </a:prstGeom>
                  <a:blipFill>
                    <a:blip r:embed="rId9"/>
                    <a:stretch>
                      <a:fillRect l="-1250" t="-5769" b="-11538"/>
                    </a:stretch>
                  </a:blipFill>
                </p:spPr>
                <p:txBody>
                  <a:bodyPr/>
                  <a:lstStyle/>
                  <a:p>
                    <a:r>
                      <a:rPr lang="zh-CN" altLang="en-US">
                        <a:noFill/>
                      </a:rPr>
                      <a:t> </a:t>
                    </a:r>
                  </a:p>
                </p:txBody>
              </p:sp>
            </mc:Fallback>
          </mc:AlternateContent>
          <p:sp>
            <p:nvSpPr>
              <p:cNvPr id="16" name="右箭头 15">
                <a:extLst>
                  <a:ext uri="{FF2B5EF4-FFF2-40B4-BE49-F238E27FC236}">
                    <a16:creationId xmlns:a16="http://schemas.microsoft.com/office/drawing/2014/main" id="{F6BDB1F9-6602-2F49-B6E1-516B05A255C5}"/>
                  </a:ext>
                </a:extLst>
              </p:cNvPr>
              <p:cNvSpPr/>
              <p:nvPr/>
            </p:nvSpPr>
            <p:spPr>
              <a:xfrm>
                <a:off x="6761521" y="3455637"/>
                <a:ext cx="311561" cy="30002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9" name="文本框 18">
              <a:extLst>
                <a:ext uri="{FF2B5EF4-FFF2-40B4-BE49-F238E27FC236}">
                  <a16:creationId xmlns:a16="http://schemas.microsoft.com/office/drawing/2014/main" id="{CB8B1112-9BAE-474C-B517-9FFCA7EAB974}"/>
                </a:ext>
              </a:extLst>
            </p:cNvPr>
            <p:cNvSpPr txBox="1"/>
            <p:nvPr/>
          </p:nvSpPr>
          <p:spPr>
            <a:xfrm>
              <a:off x="8837130" y="5233550"/>
              <a:ext cx="877163" cy="369332"/>
            </a:xfrm>
            <a:prstGeom prst="rect">
              <a:avLst/>
            </a:prstGeom>
            <a:noFill/>
          </p:spPr>
          <p:txBody>
            <a:bodyPr wrap="none" rtlCol="0">
              <a:spAutoFit/>
            </a:bodyPr>
            <a:lstStyle/>
            <a:p>
              <a:r>
                <a:rPr kumimoji="1" lang="zh-CN" altLang="en-US" dirty="0"/>
                <a:t>多分类</a:t>
              </a:r>
            </a:p>
          </p:txBody>
        </p:sp>
      </p:grpSp>
    </p:spTree>
    <p:extLst>
      <p:ext uri="{BB962C8B-B14F-4D97-AF65-F5344CB8AC3E}">
        <p14:creationId xmlns:p14="http://schemas.microsoft.com/office/powerpoint/2010/main" val="3399317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概率生成式模型</a:t>
            </a:r>
          </a:p>
        </p:txBody>
      </p:sp>
      <p:sp>
        <p:nvSpPr>
          <p:cNvPr id="3" name="内容占位符 2"/>
          <p:cNvSpPr>
            <a:spLocks noGrp="1"/>
          </p:cNvSpPr>
          <p:nvPr>
            <p:ph sz="quarter" idx="13"/>
          </p:nvPr>
        </p:nvSpPr>
        <p:spPr>
          <a:xfrm>
            <a:off x="685801" y="2063397"/>
            <a:ext cx="10278122" cy="457862"/>
          </a:xfrm>
        </p:spPr>
        <p:txBody>
          <a:bodyPr/>
          <a:lstStyle/>
          <a:p>
            <a:r>
              <a:rPr lang="zh-CN" altLang="en-US" dirty="0"/>
              <a:t>离散特征</a:t>
            </a:r>
          </a:p>
        </p:txBody>
      </p:sp>
      <mc:AlternateContent xmlns:mc="http://schemas.openxmlformats.org/markup-compatibility/2006" xmlns:a14="http://schemas.microsoft.com/office/drawing/2010/main">
        <mc:Choice Requires="a14">
          <p:sp>
            <p:nvSpPr>
              <p:cNvPr id="4" name="文本框 3"/>
              <p:cNvSpPr txBox="1"/>
              <p:nvPr/>
            </p:nvSpPr>
            <p:spPr>
              <a:xfrm>
                <a:off x="825622" y="2663301"/>
                <a:ext cx="9871969" cy="1200329"/>
              </a:xfrm>
              <a:prstGeom prst="rect">
                <a:avLst/>
              </a:prstGeom>
              <a:noFill/>
            </p:spPr>
            <p:txBody>
              <a:bodyPr wrap="square" rtlCol="0">
                <a:spAutoFit/>
              </a:bodyPr>
              <a:lstStyle/>
              <a:p>
                <a:r>
                  <a:rPr lang="zh-CN" altLang="en-US" dirty="0"/>
                  <a:t>假设</a:t>
                </a:r>
                <a:r>
                  <a:rPr lang="en-US" altLang="zh-CN" dirty="0"/>
                  <a:t>1</a:t>
                </a:r>
                <a:r>
                  <a:rPr lang="zh-CN" altLang="en-US" dirty="0"/>
                  <a:t>：输入变量</a:t>
                </a:r>
                <a:r>
                  <a:rPr lang="en-US" altLang="zh-CN" dirty="0"/>
                  <a:t>x</a:t>
                </a:r>
                <a:r>
                  <a:rPr lang="zh-CN" altLang="en-US" dirty="0"/>
                  <a:t>有</a:t>
                </a:r>
                <a:r>
                  <a:rPr lang="en-US" altLang="zh-CN" dirty="0"/>
                  <a:t>D</a:t>
                </a:r>
                <a:r>
                  <a:rPr lang="zh-CN" altLang="en-US" dirty="0"/>
                  <a:t>维特征，且每个都是二元特征，即</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0,1</m:t>
                        </m:r>
                      </m:e>
                    </m:d>
                  </m:oMath>
                </a14:m>
                <a:endParaRPr lang="en-US" altLang="zh-CN" b="0" dirty="0">
                  <a:ea typeface="Cambria Math" panose="02040503050406030204" pitchFamily="18" charset="0"/>
                </a:endParaRPr>
              </a:p>
              <a:p>
                <a:r>
                  <a:rPr lang="zh-CN" altLang="en-US" dirty="0"/>
                  <a:t>假设</a:t>
                </a:r>
                <a:r>
                  <a:rPr lang="en-US" altLang="zh-CN" dirty="0"/>
                  <a:t>2</a:t>
                </a:r>
                <a:r>
                  <a:rPr lang="zh-CN" altLang="en-US" dirty="0"/>
                  <a:t>：</a:t>
                </a:r>
                <a:r>
                  <a:rPr lang="en-US" altLang="zh-CN" dirty="0"/>
                  <a:t>D</a:t>
                </a:r>
                <a:r>
                  <a:rPr lang="zh-CN" altLang="en-US" dirty="0"/>
                  <a:t>个特征之间是相互独立的（朴素贝叶斯的假设）</a:t>
                </a:r>
                <a:endParaRPr lang="en-US" altLang="zh-CN" dirty="0"/>
              </a:p>
              <a:p>
                <a:endParaRPr lang="en-US" altLang="zh-CN" dirty="0"/>
              </a:p>
              <a:p>
                <a:r>
                  <a:rPr lang="zh-CN" altLang="en-US" dirty="0"/>
                  <a:t>则有类条件概率为</a:t>
                </a:r>
              </a:p>
            </p:txBody>
          </p:sp>
        </mc:Choice>
        <mc:Fallback xmlns="">
          <p:sp>
            <p:nvSpPr>
              <p:cNvPr id="4" name="文本框 3"/>
              <p:cNvSpPr txBox="1">
                <a:spLocks noRot="1" noChangeAspect="1" noMove="1" noResize="1" noEditPoints="1" noAdjustHandles="1" noChangeArrowheads="1" noChangeShapeType="1" noTextEdit="1"/>
              </p:cNvSpPr>
              <p:nvPr/>
            </p:nvSpPr>
            <p:spPr>
              <a:xfrm>
                <a:off x="825622" y="2663301"/>
                <a:ext cx="9871969" cy="1200329"/>
              </a:xfrm>
              <a:prstGeom prst="rect">
                <a:avLst/>
              </a:prstGeom>
              <a:blipFill>
                <a:blip r:embed="rId3"/>
                <a:stretch>
                  <a:fillRect l="-514" t="-3158" b="-6316"/>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7024DE3D-DE1D-BE45-814A-218ABDAB52B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258207" y="4005672"/>
            <a:ext cx="3227990" cy="829047"/>
          </a:xfrm>
          <a:prstGeom prst="rect">
            <a:avLst/>
          </a:prstGeom>
        </p:spPr>
      </p:pic>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11F976DC-EF89-5246-88E0-9CF92D77BA08}"/>
                  </a:ext>
                </a:extLst>
              </p:cNvPr>
              <p:cNvSpPr/>
              <p:nvPr/>
            </p:nvSpPr>
            <p:spPr>
              <a:xfrm>
                <a:off x="825622" y="4834719"/>
                <a:ext cx="10662086" cy="369332"/>
              </a:xfrm>
              <a:prstGeom prst="rect">
                <a:avLst/>
              </a:prstGeom>
            </p:spPr>
            <p:txBody>
              <a:bodyPr wrap="none">
                <a:spAutoFit/>
              </a:bodyPr>
              <a:lstStyle/>
              <a:p>
                <a:r>
                  <a:rPr lang="zh-CN" altLang="en-US" dirty="0" smtClean="0"/>
                  <a:t>对于每个类别，都有</a:t>
                </a:r>
                <a:r>
                  <a:rPr lang="en-US" altLang="zh-CN" dirty="0"/>
                  <a:t>D</a:t>
                </a:r>
                <a:r>
                  <a:rPr lang="zh-CN" altLang="en-US" dirty="0"/>
                  <a:t>个独立的参数，</a:t>
                </a:r>
                <a14:m>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𝜇</m:t>
                        </m:r>
                      </m:e>
                      <m:sub>
                        <m:r>
                          <a:rPr lang="en-US" altLang="zh-CN" b="0" i="1" smtClean="0">
                            <a:latin typeface="Cambria Math" panose="02040503050406030204" pitchFamily="18" charset="0"/>
                          </a:rPr>
                          <m:t>𝑘𝑖</m:t>
                        </m:r>
                      </m:sub>
                    </m:sSub>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k</m:t>
                    </m:r>
                    <m:r>
                      <a:rPr lang="en-US" altLang="zh-CN" b="0" i="0" smtClean="0">
                        <a:latin typeface="Cambria Math" panose="02040503050406030204" pitchFamily="18" charset="0"/>
                      </a:rPr>
                      <m:t>=1,2,</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𝐾</m:t>
                    </m:r>
                    <m:r>
                      <a:rPr lang="en-US" altLang="zh-CN" b="0" i="0" smtClean="0">
                        <a:latin typeface="Cambria Math" panose="02040503050406030204" pitchFamily="18" charset="0"/>
                        <a:ea typeface="Cambria Math" panose="02040503050406030204" pitchFamily="18" charset="0"/>
                      </a:rPr>
                      <m:t>;</m:t>
                    </m:r>
                    <m:r>
                      <m:rPr>
                        <m:sty m:val="p"/>
                      </m:rPr>
                      <a:rPr lang="en-US" altLang="zh-CN" b="0" i="0" smtClean="0">
                        <a:latin typeface="Cambria Math" panose="02040503050406030204" pitchFamily="18" charset="0"/>
                        <a:ea typeface="Cambria Math" panose="02040503050406030204" pitchFamily="18" charset="0"/>
                      </a:rPr>
                      <m:t>i</m:t>
                    </m:r>
                    <m:r>
                      <a:rPr lang="en-US" altLang="zh-CN" b="0" i="0" smtClean="0">
                        <a:latin typeface="Cambria Math" panose="02040503050406030204" pitchFamily="18" charset="0"/>
                        <a:ea typeface="Cambria Math" panose="02040503050406030204" pitchFamily="18" charset="0"/>
                      </a:rPr>
                      <m:t>=1,2,</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𝐷</m:t>
                    </m:r>
                    <m:r>
                      <a:rPr lang="en-US" altLang="zh-CN" b="0" i="0" smtClean="0">
                        <a:latin typeface="Cambria Math" panose="02040503050406030204" pitchFamily="18" charset="0"/>
                      </a:rPr>
                      <m:t>)</m:t>
                    </m:r>
                  </m:oMath>
                </a14:m>
                <a:r>
                  <a:rPr lang="zh-CN" altLang="en-US"/>
                  <a:t>表示</a:t>
                </a:r>
                <a:r>
                  <a:rPr lang="zh-CN" altLang="en-US" smtClean="0"/>
                  <a:t>第</a:t>
                </a:r>
                <a14:m>
                  <m:oMath xmlns:m="http://schemas.openxmlformats.org/officeDocument/2006/math">
                    <m:r>
                      <a:rPr lang="en-US" altLang="zh-CN" b="0" i="1" smtClean="0">
                        <a:latin typeface="Cambria Math" panose="02040503050406030204" pitchFamily="18" charset="0"/>
                      </a:rPr>
                      <m:t>𝑘</m:t>
                    </m:r>
                    <m:r>
                      <a:rPr lang="zh-CN" altLang="en-US" i="1">
                        <a:latin typeface="Cambria Math" panose="02040503050406030204" pitchFamily="18" charset="0"/>
                      </a:rPr>
                      <m:t>类</m:t>
                    </m:r>
                  </m:oMath>
                </a14:m>
                <a:r>
                  <a:rPr lang="zh-CN" altLang="en-US" smtClean="0"/>
                  <a:t>中第</a:t>
                </a:r>
                <a:r>
                  <a:rPr lang="en-US" altLang="zh-CN" smtClean="0"/>
                  <a:t>i</a:t>
                </a:r>
                <a:r>
                  <a:rPr lang="zh-CN" altLang="en-US" smtClean="0"/>
                  <a:t>个特征是</a:t>
                </a:r>
                <a:r>
                  <a:rPr lang="en-US" altLang="zh-CN" smtClean="0"/>
                  <a:t>1</a:t>
                </a:r>
                <a:r>
                  <a:rPr lang="zh-CN" altLang="en-US" smtClean="0"/>
                  <a:t>的概率</a:t>
                </a:r>
                <a:r>
                  <a:rPr lang="zh-CN" altLang="en-US" dirty="0"/>
                  <a:t>。</a:t>
                </a:r>
              </a:p>
            </p:txBody>
          </p:sp>
        </mc:Choice>
        <mc:Fallback xmlns="">
          <p:sp>
            <p:nvSpPr>
              <p:cNvPr id="6" name="矩形 5">
                <a:extLst>
                  <a:ext uri="{FF2B5EF4-FFF2-40B4-BE49-F238E27FC236}">
                    <a16:creationId xmlns:a16="http://schemas.microsoft.com/office/drawing/2014/main" id="{11F976DC-EF89-5246-88E0-9CF92D77BA08}"/>
                  </a:ext>
                </a:extLst>
              </p:cNvPr>
              <p:cNvSpPr>
                <a:spLocks noRot="1" noChangeAspect="1" noMove="1" noResize="1" noEditPoints="1" noAdjustHandles="1" noChangeArrowheads="1" noChangeShapeType="1" noTextEdit="1"/>
              </p:cNvSpPr>
              <p:nvPr/>
            </p:nvSpPr>
            <p:spPr>
              <a:xfrm>
                <a:off x="825622" y="4834719"/>
                <a:ext cx="10662086" cy="369332"/>
              </a:xfrm>
              <a:prstGeom prst="rect">
                <a:avLst/>
              </a:prstGeom>
              <a:blipFill>
                <a:blip r:embed="rId5"/>
                <a:stretch>
                  <a:fillRect l="-457" t="-11475"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2829784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概率生成式模型</a:t>
            </a:r>
          </a:p>
        </p:txBody>
      </p:sp>
      <p:sp>
        <p:nvSpPr>
          <p:cNvPr id="3" name="内容占位符 2"/>
          <p:cNvSpPr>
            <a:spLocks noGrp="1"/>
          </p:cNvSpPr>
          <p:nvPr>
            <p:ph sz="quarter" idx="13"/>
          </p:nvPr>
        </p:nvSpPr>
        <p:spPr>
          <a:xfrm>
            <a:off x="685801" y="2063397"/>
            <a:ext cx="10278122" cy="457862"/>
          </a:xfrm>
        </p:spPr>
        <p:txBody>
          <a:bodyPr/>
          <a:lstStyle/>
          <a:p>
            <a:r>
              <a:rPr lang="zh-CN" altLang="en-US" dirty="0"/>
              <a:t>离散特征</a:t>
            </a:r>
          </a:p>
        </p:txBody>
      </p:sp>
      <p:pic>
        <p:nvPicPr>
          <p:cNvPr id="5" name="图片 4">
            <a:extLst>
              <a:ext uri="{FF2B5EF4-FFF2-40B4-BE49-F238E27FC236}">
                <a16:creationId xmlns:a16="http://schemas.microsoft.com/office/drawing/2014/main" id="{7024DE3D-DE1D-BE45-814A-218ABDAB52B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258207" y="2433443"/>
            <a:ext cx="3227990" cy="829047"/>
          </a:xfrm>
          <a:prstGeom prst="rect">
            <a:avLst/>
          </a:prstGeom>
        </p:spPr>
      </p:pic>
      <p:pic>
        <p:nvPicPr>
          <p:cNvPr id="6" name="图片 5">
            <a:extLst>
              <a:ext uri="{FF2B5EF4-FFF2-40B4-BE49-F238E27FC236}">
                <a16:creationId xmlns:a16="http://schemas.microsoft.com/office/drawing/2014/main" id="{1F086045-3A35-064B-A410-94E9C95119A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013441" y="3534043"/>
            <a:ext cx="3365500" cy="444500"/>
          </a:xfrm>
          <a:prstGeom prst="rect">
            <a:avLst/>
          </a:prstGeom>
        </p:spPr>
      </p:pic>
      <p:pic>
        <p:nvPicPr>
          <p:cNvPr id="7" name="图片 6">
            <a:extLst>
              <a:ext uri="{FF2B5EF4-FFF2-40B4-BE49-F238E27FC236}">
                <a16:creationId xmlns:a16="http://schemas.microsoft.com/office/drawing/2014/main" id="{F84E8D37-BD0E-3A49-B9A3-BFE6A47132FA}"/>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6151" y="4270306"/>
            <a:ext cx="7506575" cy="1103203"/>
          </a:xfrm>
          <a:prstGeom prst="rect">
            <a:avLst/>
          </a:prstGeom>
        </p:spPr>
      </p:pic>
      <p:sp>
        <p:nvSpPr>
          <p:cNvPr id="8" name="下箭头 7">
            <a:extLst>
              <a:ext uri="{FF2B5EF4-FFF2-40B4-BE49-F238E27FC236}">
                <a16:creationId xmlns:a16="http://schemas.microsoft.com/office/drawing/2014/main" id="{47F7682A-E065-B248-A1BF-1EABB353E160}"/>
              </a:ext>
            </a:extLst>
          </p:cNvPr>
          <p:cNvSpPr/>
          <p:nvPr/>
        </p:nvSpPr>
        <p:spPr>
          <a:xfrm>
            <a:off x="4356493" y="3487723"/>
            <a:ext cx="656948" cy="6924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489458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概率生成式模型</a:t>
            </a:r>
          </a:p>
        </p:txBody>
      </p:sp>
      <p:sp>
        <p:nvSpPr>
          <p:cNvPr id="3" name="内容占位符 2"/>
          <p:cNvSpPr>
            <a:spLocks noGrp="1"/>
          </p:cNvSpPr>
          <p:nvPr>
            <p:ph sz="quarter" idx="13"/>
          </p:nvPr>
        </p:nvSpPr>
        <p:spPr>
          <a:xfrm>
            <a:off x="685801" y="2063397"/>
            <a:ext cx="10278122" cy="457862"/>
          </a:xfrm>
        </p:spPr>
        <p:txBody>
          <a:bodyPr/>
          <a:lstStyle/>
          <a:p>
            <a:r>
              <a:rPr lang="zh-CN" altLang="en-US" dirty="0"/>
              <a:t>指数族分布</a:t>
            </a:r>
          </a:p>
        </p:txBody>
      </p:sp>
      <p:pic>
        <p:nvPicPr>
          <p:cNvPr id="5" name="图片 4">
            <a:extLst>
              <a:ext uri="{FF2B5EF4-FFF2-40B4-BE49-F238E27FC236}">
                <a16:creationId xmlns:a16="http://schemas.microsoft.com/office/drawing/2014/main" id="{24FE9B4E-5019-4942-A9C4-68E8F3D92CF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87649" y="3105282"/>
            <a:ext cx="10195034" cy="1223404"/>
          </a:xfrm>
          <a:prstGeom prst="rect">
            <a:avLst/>
          </a:prstGeom>
        </p:spPr>
      </p:pic>
    </p:spTree>
    <p:extLst>
      <p:ext uri="{BB962C8B-B14F-4D97-AF65-F5344CB8AC3E}">
        <p14:creationId xmlns:p14="http://schemas.microsoft.com/office/powerpoint/2010/main" val="158403991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概率生成式模型</a:t>
            </a:r>
          </a:p>
        </p:txBody>
      </p:sp>
      <p:sp>
        <p:nvSpPr>
          <p:cNvPr id="3" name="内容占位符 2"/>
          <p:cNvSpPr>
            <a:spLocks noGrp="1"/>
          </p:cNvSpPr>
          <p:nvPr>
            <p:ph sz="quarter" idx="13"/>
          </p:nvPr>
        </p:nvSpPr>
        <p:spPr>
          <a:xfrm>
            <a:off x="685801" y="2063397"/>
            <a:ext cx="10278122" cy="457862"/>
          </a:xfrm>
        </p:spPr>
        <p:txBody>
          <a:bodyPr/>
          <a:lstStyle/>
          <a:p>
            <a:r>
              <a:rPr lang="zh-CN" altLang="en-US" dirty="0"/>
              <a:t>指数族分布定义</a:t>
            </a:r>
          </a:p>
        </p:txBody>
      </p:sp>
      <p:pic>
        <p:nvPicPr>
          <p:cNvPr id="4" name="图片 3">
            <a:extLst>
              <a:ext uri="{FF2B5EF4-FFF2-40B4-BE49-F238E27FC236}">
                <a16:creationId xmlns:a16="http://schemas.microsoft.com/office/drawing/2014/main" id="{652CC41B-A339-8B4E-9255-424EEEC92D4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87216" y="2521259"/>
            <a:ext cx="10295467" cy="3007759"/>
          </a:xfrm>
          <a:prstGeom prst="rect">
            <a:avLst/>
          </a:prstGeom>
        </p:spPr>
      </p:pic>
    </p:spTree>
    <p:extLst>
      <p:ext uri="{BB962C8B-B14F-4D97-AF65-F5344CB8AC3E}">
        <p14:creationId xmlns:p14="http://schemas.microsoft.com/office/powerpoint/2010/main" val="195952431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概率生成式模型</a:t>
            </a:r>
          </a:p>
        </p:txBody>
      </p:sp>
      <p:sp>
        <p:nvSpPr>
          <p:cNvPr id="3" name="内容占位符 2"/>
          <p:cNvSpPr>
            <a:spLocks noGrp="1"/>
          </p:cNvSpPr>
          <p:nvPr>
            <p:ph sz="quarter" idx="13"/>
          </p:nvPr>
        </p:nvSpPr>
        <p:spPr>
          <a:xfrm>
            <a:off x="685801" y="2063397"/>
            <a:ext cx="10278122" cy="457862"/>
          </a:xfrm>
        </p:spPr>
        <p:txBody>
          <a:bodyPr/>
          <a:lstStyle/>
          <a:p>
            <a:r>
              <a:rPr lang="zh-CN" altLang="en-US" dirty="0"/>
              <a:t>指数族分布</a:t>
            </a:r>
          </a:p>
        </p:txBody>
      </p:sp>
      <p:pic>
        <p:nvPicPr>
          <p:cNvPr id="4" name="图片 3">
            <a:extLst>
              <a:ext uri="{FF2B5EF4-FFF2-40B4-BE49-F238E27FC236}">
                <a16:creationId xmlns:a16="http://schemas.microsoft.com/office/drawing/2014/main" id="{2FF3357D-3D29-8A41-9AE9-34230AE82F7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85801" y="2521259"/>
            <a:ext cx="10566400" cy="3123455"/>
          </a:xfrm>
          <a:prstGeom prst="rect">
            <a:avLst/>
          </a:prstGeom>
        </p:spPr>
      </p:pic>
    </p:spTree>
    <p:extLst>
      <p:ext uri="{BB962C8B-B14F-4D97-AF65-F5344CB8AC3E}">
        <p14:creationId xmlns:p14="http://schemas.microsoft.com/office/powerpoint/2010/main" val="36500404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分类问题的三种不同方法</a:t>
            </a:r>
          </a:p>
        </p:txBody>
      </p:sp>
      <p:sp>
        <p:nvSpPr>
          <p:cNvPr id="3" name="内容占位符 2"/>
          <p:cNvSpPr>
            <a:spLocks noGrp="1"/>
          </p:cNvSpPr>
          <p:nvPr>
            <p:ph sz="quarter" idx="13"/>
          </p:nvPr>
        </p:nvSpPr>
        <p:spPr>
          <a:xfrm>
            <a:off x="687976" y="1326549"/>
            <a:ext cx="10394707" cy="3311189"/>
          </a:xfrm>
        </p:spPr>
        <p:txBody>
          <a:bodyPr/>
          <a:lstStyle/>
          <a:p>
            <a:r>
              <a:rPr lang="zh-CN" altLang="en-US">
                <a:latin typeface="+mn-ea"/>
              </a:rPr>
              <a:t>构造判别函数：它直接把向量 </a:t>
            </a:r>
            <a:r>
              <a:rPr lang="en-US" altLang="zh-CN">
                <a:latin typeface="+mn-ea"/>
              </a:rPr>
              <a:t>x </a:t>
            </a:r>
            <a:r>
              <a:rPr lang="zh-CN" altLang="en-US">
                <a:latin typeface="+mn-ea"/>
              </a:rPr>
              <a:t>分到具体的类别中。</a:t>
            </a:r>
            <a:endParaRPr lang="en-US" altLang="zh-CN">
              <a:latin typeface="+mn-ea"/>
            </a:endParaRPr>
          </a:p>
          <a:p>
            <a:r>
              <a:rPr lang="zh-CN" altLang="en-US">
                <a:latin typeface="+mn-ea"/>
              </a:rPr>
              <a:t>概率判别式模型：直接对条件概率分布建模。</a:t>
            </a:r>
            <a:endParaRPr lang="en-US" altLang="zh-CN">
              <a:latin typeface="+mn-ea"/>
            </a:endParaRPr>
          </a:p>
          <a:p>
            <a:r>
              <a:rPr lang="zh-CN" altLang="en-US">
                <a:latin typeface="+mn-ea"/>
              </a:rPr>
              <a:t>概率生成式模型：对类条件概率密度以及类的先验概率建模，进而求后验概率分布</a:t>
            </a:r>
          </a:p>
        </p:txBody>
      </p:sp>
      <p:pic>
        <p:nvPicPr>
          <p:cNvPr id="5" name="图片 4"/>
          <p:cNvPicPr>
            <a:picLocks noChangeAspect="1"/>
          </p:cNvPicPr>
          <p:nvPr/>
        </p:nvPicPr>
        <p:blipFill>
          <a:blip r:embed="rId2">
            <a:clrChange>
              <a:clrFrom>
                <a:srgbClr val="FFFFFF"/>
              </a:clrFrom>
              <a:clrTo>
                <a:srgbClr val="FFFFFF">
                  <a:alpha val="0"/>
                </a:srgbClr>
              </a:clrTo>
            </a:clrChange>
          </a:blip>
          <a:stretch>
            <a:fillRect/>
          </a:stretch>
        </p:blipFill>
        <p:spPr>
          <a:xfrm>
            <a:off x="3446200" y="3945108"/>
            <a:ext cx="4305300" cy="1009650"/>
          </a:xfrm>
          <a:prstGeom prst="rect">
            <a:avLst/>
          </a:prstGeom>
        </p:spPr>
      </p:pic>
      <p:sp>
        <p:nvSpPr>
          <p:cNvPr id="7" name="文本框 6"/>
          <p:cNvSpPr txBox="1"/>
          <p:nvPr/>
        </p:nvSpPr>
        <p:spPr>
          <a:xfrm>
            <a:off x="10680470" y="5805995"/>
            <a:ext cx="669511" cy="461665"/>
          </a:xfrm>
          <a:prstGeom prst="rect">
            <a:avLst/>
          </a:prstGeom>
          <a:noFill/>
        </p:spPr>
        <p:txBody>
          <a:bodyPr wrap="square" rtlCol="0">
            <a:spAutoFit/>
          </a:bodyPr>
          <a:lstStyle/>
          <a:p>
            <a:r>
              <a:rPr lang="en-US" altLang="zh-CN" sz="2400">
                <a:solidFill>
                  <a:schemeClr val="tx1">
                    <a:lumMod val="85000"/>
                    <a:lumOff val="15000"/>
                  </a:schemeClr>
                </a:solidFill>
                <a:latin typeface="Bodoni MT Black" panose="02070A03080606020203" pitchFamily="18" charset="0"/>
              </a:rPr>
              <a:t>3</a:t>
            </a:r>
            <a:endParaRPr lang="zh-CN" altLang="en-US" sz="2400">
              <a:solidFill>
                <a:schemeClr val="tx1">
                  <a:lumMod val="85000"/>
                  <a:lumOff val="15000"/>
                </a:schemeClr>
              </a:solidFill>
              <a:latin typeface="Bodoni MT Black" panose="02070A03080606020203" pitchFamily="18" charset="0"/>
            </a:endParaRPr>
          </a:p>
        </p:txBody>
      </p:sp>
    </p:spTree>
    <p:extLst>
      <p:ext uri="{BB962C8B-B14F-4D97-AF65-F5344CB8AC3E}">
        <p14:creationId xmlns:p14="http://schemas.microsoft.com/office/powerpoint/2010/main" val="139546839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概率生成式模型</a:t>
            </a:r>
          </a:p>
        </p:txBody>
      </p:sp>
      <p:sp>
        <p:nvSpPr>
          <p:cNvPr id="3" name="内容占位符 2"/>
          <p:cNvSpPr>
            <a:spLocks noGrp="1"/>
          </p:cNvSpPr>
          <p:nvPr>
            <p:ph sz="quarter" idx="13"/>
          </p:nvPr>
        </p:nvSpPr>
        <p:spPr>
          <a:xfrm>
            <a:off x="685801" y="2063397"/>
            <a:ext cx="10278122" cy="457862"/>
          </a:xfrm>
        </p:spPr>
        <p:txBody>
          <a:bodyPr/>
          <a:lstStyle/>
          <a:p>
            <a:r>
              <a:rPr lang="zh-CN" altLang="en-US" dirty="0"/>
              <a:t>指数族分布</a:t>
            </a:r>
          </a:p>
        </p:txBody>
      </p:sp>
      <p:pic>
        <p:nvPicPr>
          <p:cNvPr id="5" name="图片 4">
            <a:extLst>
              <a:ext uri="{FF2B5EF4-FFF2-40B4-BE49-F238E27FC236}">
                <a16:creationId xmlns:a16="http://schemas.microsoft.com/office/drawing/2014/main" id="{A4B1C512-4FA1-2D47-9CEE-F0B3082B45B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96712" y="3026486"/>
            <a:ext cx="10724444" cy="1481955"/>
          </a:xfrm>
          <a:prstGeom prst="rect">
            <a:avLst/>
          </a:prstGeom>
        </p:spPr>
      </p:pic>
      <p:sp>
        <p:nvSpPr>
          <p:cNvPr id="6" name="操作按钮: 前进或下一个 5">
            <a:hlinkClick r:id="rId3" action="ppaction://hlinksldjump" highlightClick="1"/>
            <a:extLst>
              <a:ext uri="{FF2B5EF4-FFF2-40B4-BE49-F238E27FC236}">
                <a16:creationId xmlns:a16="http://schemas.microsoft.com/office/drawing/2014/main" id="{4197F863-1D1E-3542-8E74-A08781BFD174}"/>
              </a:ext>
            </a:extLst>
          </p:cNvPr>
          <p:cNvSpPr/>
          <p:nvPr/>
        </p:nvSpPr>
        <p:spPr>
          <a:xfrm>
            <a:off x="8410222" y="2720622"/>
            <a:ext cx="293511" cy="305864"/>
          </a:xfrm>
          <a:prstGeom prst="actionButtonForwardNex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p:cNvPicPr>
            <a:picLocks noChangeAspect="1"/>
          </p:cNvPicPr>
          <p:nvPr/>
        </p:nvPicPr>
        <p:blipFill>
          <a:blip r:embed="rId4">
            <a:clrChange>
              <a:clrFrom>
                <a:srgbClr val="FFFFFF"/>
              </a:clrFrom>
              <a:clrTo>
                <a:srgbClr val="FFFFFF">
                  <a:alpha val="0"/>
                </a:srgbClr>
              </a:clrTo>
            </a:clrChange>
          </a:blip>
          <a:stretch>
            <a:fillRect/>
          </a:stretch>
        </p:blipFill>
        <p:spPr>
          <a:xfrm>
            <a:off x="6308436" y="804735"/>
            <a:ext cx="5128282" cy="867863"/>
          </a:xfrm>
          <a:prstGeom prst="rect">
            <a:avLst/>
          </a:prstGeom>
        </p:spPr>
      </p:pic>
      <p:pic>
        <p:nvPicPr>
          <p:cNvPr id="9" name="图片 8"/>
          <p:cNvPicPr>
            <a:picLocks noChangeAspect="1"/>
          </p:cNvPicPr>
          <p:nvPr/>
        </p:nvPicPr>
        <p:blipFill>
          <a:blip r:embed="rId5">
            <a:clrChange>
              <a:clrFrom>
                <a:srgbClr val="F3F3F3"/>
              </a:clrFrom>
              <a:clrTo>
                <a:srgbClr val="F3F3F3">
                  <a:alpha val="0"/>
                </a:srgbClr>
              </a:clrTo>
            </a:clrChange>
          </a:blip>
          <a:stretch>
            <a:fillRect/>
          </a:stretch>
        </p:blipFill>
        <p:spPr>
          <a:xfrm>
            <a:off x="6623916" y="1579106"/>
            <a:ext cx="2343150" cy="742950"/>
          </a:xfrm>
          <a:prstGeom prst="rect">
            <a:avLst/>
          </a:prstGeom>
        </p:spPr>
      </p:pic>
    </p:spTree>
    <p:extLst>
      <p:ext uri="{BB962C8B-B14F-4D97-AF65-F5344CB8AC3E}">
        <p14:creationId xmlns:p14="http://schemas.microsoft.com/office/powerpoint/2010/main" val="52341821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概率生成式模型</a:t>
            </a:r>
          </a:p>
        </p:txBody>
      </p:sp>
      <p:sp>
        <p:nvSpPr>
          <p:cNvPr id="3" name="内容占位符 2"/>
          <p:cNvSpPr>
            <a:spLocks noGrp="1"/>
          </p:cNvSpPr>
          <p:nvPr>
            <p:ph sz="quarter" idx="13"/>
          </p:nvPr>
        </p:nvSpPr>
        <p:spPr>
          <a:xfrm>
            <a:off x="685801" y="2063397"/>
            <a:ext cx="10278122" cy="457862"/>
          </a:xfrm>
        </p:spPr>
        <p:txBody>
          <a:bodyPr/>
          <a:lstStyle/>
          <a:p>
            <a:r>
              <a:rPr lang="zh-CN" altLang="en-US" dirty="0"/>
              <a:t>指数族分布</a:t>
            </a:r>
          </a:p>
        </p:txBody>
      </p:sp>
      <p:pic>
        <p:nvPicPr>
          <p:cNvPr id="5" name="图片 4">
            <a:extLst>
              <a:ext uri="{FF2B5EF4-FFF2-40B4-BE49-F238E27FC236}">
                <a16:creationId xmlns:a16="http://schemas.microsoft.com/office/drawing/2014/main" id="{240EC516-8D8D-7F42-BEFA-6CFE5A7ACB7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64823" y="3091847"/>
            <a:ext cx="10396882" cy="1665191"/>
          </a:xfrm>
          <a:prstGeom prst="rect">
            <a:avLst/>
          </a:prstGeom>
        </p:spPr>
      </p:pic>
      <p:sp>
        <p:nvSpPr>
          <p:cNvPr id="6" name="操作按钮: 前进或下一个 5">
            <a:hlinkClick r:id="rId4" action="ppaction://hlinksldjump" highlightClick="1"/>
            <a:extLst>
              <a:ext uri="{FF2B5EF4-FFF2-40B4-BE49-F238E27FC236}">
                <a16:creationId xmlns:a16="http://schemas.microsoft.com/office/drawing/2014/main" id="{936C4ECA-D8B6-0646-869F-296E8E672915}"/>
              </a:ext>
            </a:extLst>
          </p:cNvPr>
          <p:cNvSpPr/>
          <p:nvPr/>
        </p:nvSpPr>
        <p:spPr>
          <a:xfrm>
            <a:off x="8263467" y="2746891"/>
            <a:ext cx="293511" cy="305864"/>
          </a:xfrm>
          <a:prstGeom prst="actionButtonForwardNex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42D37D6A-6A3C-8B4C-9359-E9EA449FBE05}"/>
                  </a:ext>
                </a:extLst>
              </p:cNvPr>
              <p:cNvSpPr txBox="1"/>
              <p:nvPr/>
            </p:nvSpPr>
            <p:spPr>
              <a:xfrm>
                <a:off x="7932351" y="3606536"/>
                <a:ext cx="1300549"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r>
                        <a:rPr kumimoji="1" lang="zh-CN" altLang="en-US" b="0" i="1" smtClean="0">
                          <a:latin typeface="Cambria Math" panose="02040503050406030204" pitchFamily="18" charset="0"/>
                        </a:rPr>
                        <m:t> </m:t>
                      </m:r>
                      <m:r>
                        <a:rPr kumimoji="1" lang="en-US" altLang="zh-CN" b="0" i="1" smtClean="0">
                          <a:latin typeface="Cambria Math" panose="02040503050406030204" pitchFamily="18" charset="0"/>
                        </a:rPr>
                        <m:t>𝑙𝑛</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m:t>
                          </m:r>
                        </m:num>
                        <m:den>
                          <m:r>
                            <a:rPr kumimoji="1" lang="en-US" altLang="zh-CN" b="0" i="1" smtClean="0">
                              <a:latin typeface="Cambria Math" panose="02040503050406030204" pitchFamily="18" charset="0"/>
                            </a:rPr>
                            <m:t>𝑠</m:t>
                          </m:r>
                        </m:den>
                      </m:f>
                      <m:r>
                        <a:rPr kumimoji="1" lang="en-US" altLang="zh-CN" b="0" i="1" smtClean="0">
                          <a:latin typeface="Cambria Math" panose="02040503050406030204" pitchFamily="18" charset="0"/>
                        </a:rPr>
                        <m:t>h</m:t>
                      </m:r>
                      <m:r>
                        <a:rPr kumimoji="1" lang="en-US" altLang="zh-CN" b="0" i="1" smtClean="0">
                          <a:latin typeface="Cambria Math" panose="02040503050406030204" pitchFamily="18" charset="0"/>
                        </a:rPr>
                        <m:t>(</m:t>
                      </m:r>
                      <m:f>
                        <m:fPr>
                          <m:ctrlPr>
                            <a:rPr kumimoji="1" lang="en-US" altLang="zh-CN" i="1">
                              <a:latin typeface="Cambria Math" panose="02040503050406030204" pitchFamily="18" charset="0"/>
                            </a:rPr>
                          </m:ctrlPr>
                        </m:fPr>
                        <m:num>
                          <m:r>
                            <a:rPr kumimoji="1" lang="en-US" altLang="zh-CN" i="1">
                              <a:latin typeface="Cambria Math" panose="02040503050406030204" pitchFamily="18" charset="0"/>
                            </a:rPr>
                            <m:t>1</m:t>
                          </m:r>
                        </m:num>
                        <m:den>
                          <m:r>
                            <a:rPr kumimoji="1" lang="en-US" altLang="zh-CN" i="1">
                              <a:latin typeface="Cambria Math" panose="02040503050406030204" pitchFamily="18" charset="0"/>
                            </a:rPr>
                            <m:t>𝑠</m:t>
                          </m:r>
                        </m:den>
                      </m:f>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7" name="文本框 6">
                <a:extLst>
                  <a:ext uri="{FF2B5EF4-FFF2-40B4-BE49-F238E27FC236}">
                    <a16:creationId xmlns:a16="http://schemas.microsoft.com/office/drawing/2014/main" id="{42D37D6A-6A3C-8B4C-9359-E9EA449FBE05}"/>
                  </a:ext>
                </a:extLst>
              </p:cNvPr>
              <p:cNvSpPr txBox="1">
                <a:spLocks noRot="1" noChangeAspect="1" noMove="1" noResize="1" noEditPoints="1" noAdjustHandles="1" noChangeArrowheads="1" noChangeShapeType="1" noTextEdit="1"/>
              </p:cNvSpPr>
              <p:nvPr/>
            </p:nvSpPr>
            <p:spPr>
              <a:xfrm>
                <a:off x="7932351" y="3606536"/>
                <a:ext cx="1300549" cy="520463"/>
              </a:xfrm>
              <a:prstGeom prst="rect">
                <a:avLst/>
              </a:prstGeom>
              <a:blipFill>
                <a:blip r:embed="rId5"/>
                <a:stretch>
                  <a:fillRect l="-2913" t="-4762" r="-5825" b="-7143"/>
                </a:stretch>
              </a:blipFill>
            </p:spPr>
            <p:txBody>
              <a:bodyPr/>
              <a:lstStyle/>
              <a:p>
                <a:r>
                  <a:rPr lang="zh-CN" altLang="en-US">
                    <a:noFill/>
                  </a:rPr>
                  <a:t> </a:t>
                </a:r>
              </a:p>
            </p:txBody>
          </p:sp>
        </mc:Fallback>
      </mc:AlternateContent>
      <p:sp>
        <p:nvSpPr>
          <p:cNvPr id="9" name="笑脸 8"/>
          <p:cNvSpPr/>
          <p:nvPr/>
        </p:nvSpPr>
        <p:spPr>
          <a:xfrm>
            <a:off x="11008312" y="120297"/>
            <a:ext cx="600363" cy="43410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7932351" y="3553809"/>
            <a:ext cx="1422400" cy="7530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6">
            <a:clrChange>
              <a:clrFrom>
                <a:srgbClr val="FFFFFF"/>
              </a:clrFrom>
              <a:clrTo>
                <a:srgbClr val="FFFFFF">
                  <a:alpha val="0"/>
                </a:srgbClr>
              </a:clrTo>
            </a:clrChange>
          </a:blip>
          <a:stretch>
            <a:fillRect/>
          </a:stretch>
        </p:blipFill>
        <p:spPr>
          <a:xfrm>
            <a:off x="6308436" y="804735"/>
            <a:ext cx="5128282" cy="867863"/>
          </a:xfrm>
          <a:prstGeom prst="rect">
            <a:avLst/>
          </a:prstGeom>
        </p:spPr>
      </p:pic>
      <p:pic>
        <p:nvPicPr>
          <p:cNvPr id="12" name="图片 11"/>
          <p:cNvPicPr>
            <a:picLocks noChangeAspect="1"/>
          </p:cNvPicPr>
          <p:nvPr/>
        </p:nvPicPr>
        <p:blipFill>
          <a:blip r:embed="rId7">
            <a:clrChange>
              <a:clrFrom>
                <a:srgbClr val="FFFFFF"/>
              </a:clrFrom>
              <a:clrTo>
                <a:srgbClr val="FFFFFF">
                  <a:alpha val="0"/>
                </a:srgbClr>
              </a:clrTo>
            </a:clrChange>
          </a:blip>
          <a:stretch>
            <a:fillRect/>
          </a:stretch>
        </p:blipFill>
        <p:spPr>
          <a:xfrm>
            <a:off x="6411143" y="1483870"/>
            <a:ext cx="3704647" cy="751539"/>
          </a:xfrm>
          <a:prstGeom prst="rect">
            <a:avLst/>
          </a:prstGeom>
        </p:spPr>
      </p:pic>
    </p:spTree>
    <p:extLst>
      <p:ext uri="{BB962C8B-B14F-4D97-AF65-F5344CB8AC3E}">
        <p14:creationId xmlns:p14="http://schemas.microsoft.com/office/powerpoint/2010/main" val="10921335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56211" y="523703"/>
            <a:ext cx="2718262" cy="3424845"/>
            <a:chOff x="1230283" y="922713"/>
            <a:chExt cx="2718262" cy="3424845"/>
          </a:xfrm>
        </p:grpSpPr>
        <p:sp>
          <p:nvSpPr>
            <p:cNvPr id="4" name="矩形 3"/>
            <p:cNvSpPr/>
            <p:nvPr/>
          </p:nvSpPr>
          <p:spPr>
            <a:xfrm>
              <a:off x="1230284" y="922713"/>
              <a:ext cx="2718261" cy="2576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5400000">
              <a:off x="-353292" y="2506289"/>
              <a:ext cx="3424844" cy="2576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rot="10800000">
            <a:off x="8091055" y="1615441"/>
            <a:ext cx="2718262" cy="3424845"/>
            <a:chOff x="1230283" y="922713"/>
            <a:chExt cx="2718262" cy="3424845"/>
          </a:xfrm>
        </p:grpSpPr>
        <p:sp>
          <p:nvSpPr>
            <p:cNvPr id="9" name="矩形 8"/>
            <p:cNvSpPr/>
            <p:nvPr/>
          </p:nvSpPr>
          <p:spPr>
            <a:xfrm>
              <a:off x="1230284" y="922713"/>
              <a:ext cx="2718261" cy="2576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rot="5400000">
              <a:off x="-353292" y="2506289"/>
              <a:ext cx="3424844" cy="2576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标题 1"/>
          <p:cNvSpPr>
            <a:spLocks noGrp="1"/>
          </p:cNvSpPr>
          <p:nvPr>
            <p:ph type="title"/>
          </p:nvPr>
        </p:nvSpPr>
        <p:spPr>
          <a:xfrm>
            <a:off x="3446318" y="2047051"/>
            <a:ext cx="7234152" cy="1151965"/>
          </a:xfrm>
        </p:spPr>
        <p:txBody>
          <a:bodyPr/>
          <a:lstStyle/>
          <a:p>
            <a:r>
              <a:rPr lang="zh-CN" altLang="en-US" b="1">
                <a:latin typeface="+mj-ea"/>
              </a:rPr>
              <a:t>概率判别式模型</a:t>
            </a:r>
          </a:p>
        </p:txBody>
      </p:sp>
    </p:spTree>
    <p:extLst>
      <p:ext uri="{BB962C8B-B14F-4D97-AF65-F5344CB8AC3E}">
        <p14:creationId xmlns:p14="http://schemas.microsoft.com/office/powerpoint/2010/main" val="239629820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概率判别式模型</a:t>
            </a:r>
          </a:p>
        </p:txBody>
      </p:sp>
      <p:sp>
        <p:nvSpPr>
          <p:cNvPr id="3" name="内容占位符 2"/>
          <p:cNvSpPr>
            <a:spLocks noGrp="1"/>
          </p:cNvSpPr>
          <p:nvPr>
            <p:ph sz="quarter" idx="13"/>
          </p:nvPr>
        </p:nvSpPr>
        <p:spPr>
          <a:xfrm>
            <a:off x="687976" y="1716555"/>
            <a:ext cx="10394707" cy="3311189"/>
          </a:xfrm>
        </p:spPr>
        <p:txBody>
          <a:bodyPr/>
          <a:lstStyle/>
          <a:p>
            <a:pPr marL="0" indent="0">
              <a:buNone/>
            </a:pPr>
            <a:endParaRPr lang="en-US" altLang="zh-CN" dirty="0"/>
          </a:p>
          <a:p>
            <a:pPr marL="0" indent="0">
              <a:buNone/>
            </a:pPr>
            <a:endParaRPr lang="en-US" altLang="zh-CN" dirty="0"/>
          </a:p>
          <a:p>
            <a:pPr marL="0" indent="0">
              <a:buNone/>
            </a:pPr>
            <a:r>
              <a:rPr lang="zh-CN" altLang="en-US" dirty="0"/>
              <a:t>概率判别式模型显式的使用一般线性模型的函数形式，然后使用最大似然法直接确定它的参数。寻找这样的解的一个高效算法是迭代重加权最小平方（</a:t>
            </a:r>
            <a:r>
              <a:rPr lang="en-US" altLang="zh-CN" dirty="0"/>
              <a:t>I</a:t>
            </a:r>
            <a:r>
              <a:rPr lang="en-US" altLang="zh-CN" cap="none" dirty="0"/>
              <a:t>terative</a:t>
            </a:r>
            <a:r>
              <a:rPr lang="zh-CN" altLang="en-US" dirty="0"/>
              <a:t> </a:t>
            </a:r>
            <a:r>
              <a:rPr lang="en-US" altLang="zh-CN" dirty="0"/>
              <a:t>r</a:t>
            </a:r>
            <a:r>
              <a:rPr lang="en-US" altLang="zh-CN" cap="none" dirty="0"/>
              <a:t>eweighted</a:t>
            </a:r>
            <a:r>
              <a:rPr lang="zh-CN" altLang="en-US" dirty="0"/>
              <a:t> </a:t>
            </a:r>
            <a:r>
              <a:rPr lang="en-US" altLang="zh-CN" dirty="0"/>
              <a:t>l</a:t>
            </a:r>
            <a:r>
              <a:rPr lang="en-US" altLang="zh-CN" cap="none" dirty="0"/>
              <a:t>east</a:t>
            </a:r>
            <a:r>
              <a:rPr lang="zh-CN" altLang="en-US" dirty="0"/>
              <a:t> </a:t>
            </a:r>
            <a:r>
              <a:rPr lang="en-US" altLang="zh-CN" dirty="0"/>
              <a:t>s</a:t>
            </a:r>
            <a:r>
              <a:rPr lang="en-US" altLang="zh-CN" cap="none" dirty="0"/>
              <a:t>quares</a:t>
            </a:r>
            <a:r>
              <a:rPr lang="zh-CN" altLang="en-US" dirty="0"/>
              <a:t>），简称为</a:t>
            </a:r>
            <a:r>
              <a:rPr lang="en-US" altLang="zh-CN" dirty="0"/>
              <a:t>IRLS</a:t>
            </a:r>
            <a:r>
              <a:rPr lang="zh-CN" altLang="en-US" dirty="0"/>
              <a:t>。</a:t>
            </a:r>
            <a:endParaRPr lang="en-US" altLang="zh-CN" dirty="0"/>
          </a:p>
          <a:p>
            <a:pPr marL="0" indent="0">
              <a:buNone/>
            </a:pPr>
            <a:endParaRPr lang="en-US" altLang="zh-CN" dirty="0"/>
          </a:p>
          <a:p>
            <a:pPr marL="0" indent="0">
              <a:buNone/>
            </a:pPr>
            <a:endParaRPr lang="zh-CN" altLang="en-US" dirty="0"/>
          </a:p>
        </p:txBody>
      </p:sp>
    </p:spTree>
    <p:extLst>
      <p:ext uri="{BB962C8B-B14F-4D97-AF65-F5344CB8AC3E}">
        <p14:creationId xmlns:p14="http://schemas.microsoft.com/office/powerpoint/2010/main" val="262709207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概率判别式模型</a:t>
            </a:r>
          </a:p>
        </p:txBody>
      </p:sp>
      <p:sp>
        <p:nvSpPr>
          <p:cNvPr id="3" name="内容占位符 2"/>
          <p:cNvSpPr>
            <a:spLocks noGrp="1"/>
          </p:cNvSpPr>
          <p:nvPr>
            <p:ph sz="quarter" idx="13"/>
          </p:nvPr>
        </p:nvSpPr>
        <p:spPr>
          <a:xfrm>
            <a:off x="906518" y="2042376"/>
            <a:ext cx="10394707" cy="3311189"/>
          </a:xfrm>
        </p:spPr>
        <p:txBody>
          <a:bodyPr/>
          <a:lstStyle/>
          <a:p>
            <a:r>
              <a:rPr lang="zh-CN" altLang="en-US" dirty="0"/>
              <a:t>固定基函数</a:t>
            </a:r>
            <a:endParaRPr lang="en-US" altLang="zh-CN" dirty="0"/>
          </a:p>
          <a:p>
            <a:r>
              <a:rPr lang="en-US" altLang="zh-CN" dirty="0"/>
              <a:t>Logistic</a:t>
            </a:r>
            <a:r>
              <a:rPr lang="zh-CN" altLang="en-US" dirty="0"/>
              <a:t>回归</a:t>
            </a:r>
            <a:endParaRPr lang="en-US" altLang="zh-CN" dirty="0"/>
          </a:p>
          <a:p>
            <a:r>
              <a:rPr lang="zh-CN" altLang="en-US" dirty="0"/>
              <a:t>迭代重加权最小平方</a:t>
            </a:r>
            <a:endParaRPr lang="en-US" altLang="zh-CN" dirty="0"/>
          </a:p>
          <a:p>
            <a:r>
              <a:rPr lang="zh-CN" altLang="en-US" dirty="0"/>
              <a:t>多类</a:t>
            </a:r>
            <a:r>
              <a:rPr lang="en-US" altLang="zh-CN" dirty="0"/>
              <a:t>Logistic</a:t>
            </a:r>
            <a:r>
              <a:rPr lang="zh-CN" altLang="en-US" dirty="0"/>
              <a:t>回归</a:t>
            </a:r>
            <a:endParaRPr lang="en-US" altLang="zh-CN" dirty="0"/>
          </a:p>
          <a:p>
            <a:r>
              <a:rPr lang="en-US" altLang="zh-CN" dirty="0"/>
              <a:t>Probit</a:t>
            </a:r>
            <a:r>
              <a:rPr lang="zh-CN" altLang="en-US" dirty="0"/>
              <a:t>回归</a:t>
            </a:r>
            <a:endParaRPr lang="en-US" altLang="zh-CN" dirty="0"/>
          </a:p>
          <a:p>
            <a:r>
              <a:rPr lang="zh-CN" altLang="en-US" dirty="0"/>
              <a:t>标准链接函数</a:t>
            </a:r>
          </a:p>
        </p:txBody>
      </p:sp>
    </p:spTree>
    <p:extLst>
      <p:ext uri="{BB962C8B-B14F-4D97-AF65-F5344CB8AC3E}">
        <p14:creationId xmlns:p14="http://schemas.microsoft.com/office/powerpoint/2010/main" val="48564981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概率判别式模型</a:t>
            </a:r>
          </a:p>
        </p:txBody>
      </p:sp>
      <p:sp>
        <p:nvSpPr>
          <p:cNvPr id="3" name="内容占位符 2"/>
          <p:cNvSpPr>
            <a:spLocks noGrp="1"/>
          </p:cNvSpPr>
          <p:nvPr>
            <p:ph sz="quarter" idx="13"/>
          </p:nvPr>
        </p:nvSpPr>
        <p:spPr>
          <a:xfrm>
            <a:off x="685801" y="2084416"/>
            <a:ext cx="10171386" cy="480107"/>
          </a:xfrm>
        </p:spPr>
        <p:txBody>
          <a:bodyPr/>
          <a:lstStyle/>
          <a:p>
            <a:r>
              <a:rPr lang="zh-CN" altLang="en-US" dirty="0"/>
              <a:t>固定基函数</a:t>
            </a:r>
            <a:endParaRPr lang="en-US" altLang="zh-CN" dirty="0"/>
          </a:p>
          <a:p>
            <a:pPr marL="0" indent="0">
              <a:buNone/>
            </a:pPr>
            <a:endParaRPr lang="zh-CN" altLang="en-US" dirty="0"/>
          </a:p>
        </p:txBody>
      </p:sp>
      <p:pic>
        <p:nvPicPr>
          <p:cNvPr id="4" name="图片 3">
            <a:extLst>
              <a:ext uri="{FF2B5EF4-FFF2-40B4-BE49-F238E27FC236}">
                <a16:creationId xmlns:a16="http://schemas.microsoft.com/office/drawing/2014/main" id="{CF7F6F60-7196-7646-AF7A-42F0DDC52E2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456385" y="2084416"/>
            <a:ext cx="7178565" cy="3445711"/>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DF529A88-3B4E-C241-9C0A-A49031E1DE42}"/>
                  </a:ext>
                </a:extLst>
              </p:cNvPr>
              <p:cNvSpPr txBox="1"/>
              <p:nvPr/>
            </p:nvSpPr>
            <p:spPr>
              <a:xfrm>
                <a:off x="685801" y="2932385"/>
                <a:ext cx="2974427" cy="2031325"/>
              </a:xfrm>
              <a:prstGeom prst="rect">
                <a:avLst/>
              </a:prstGeom>
              <a:noFill/>
            </p:spPr>
            <p:txBody>
              <a:bodyPr wrap="square" rtlCol="0">
                <a:spAutoFit/>
              </a:bodyPr>
              <a:lstStyle/>
              <a:p>
                <a:r>
                  <a:rPr kumimoji="1" lang="zh-CN" altLang="en-US" dirty="0"/>
                  <a:t>使用一个基函数向量</a:t>
                </a:r>
                <a14:m>
                  <m:oMath xmlns:m="http://schemas.openxmlformats.org/officeDocument/2006/math">
                    <m:r>
                      <a:rPr kumimoji="1" lang="zh-CN" altLang="en-US" i="1" smtClean="0">
                        <a:latin typeface="Cambria Math" panose="02040503050406030204" pitchFamily="18" charset="0"/>
                      </a:rPr>
                      <m:t>𝜙</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𝑥</m:t>
                        </m:r>
                      </m:e>
                    </m:d>
                    <m:r>
                      <a:rPr kumimoji="1" lang="zh-CN" altLang="en-US" i="1">
                        <a:latin typeface="Cambria Math" panose="02040503050406030204" pitchFamily="18" charset="0"/>
                      </a:rPr>
                      <m:t>对输入向量</m:t>
                    </m:r>
                    <m:r>
                      <a:rPr kumimoji="1" lang="en-US" altLang="zh-CN" i="1">
                        <a:latin typeface="Cambria Math" panose="02040503050406030204" pitchFamily="18" charset="0"/>
                      </a:rPr>
                      <m:t>𝑥</m:t>
                    </m:r>
                    <m:r>
                      <a:rPr kumimoji="1" lang="zh-CN" altLang="en-US" i="1">
                        <a:latin typeface="Cambria Math" panose="02040503050406030204" pitchFamily="18" charset="0"/>
                      </a:rPr>
                      <m:t>进行一个固定的非线性变换</m:t>
                    </m:r>
                  </m:oMath>
                </a14:m>
                <a:endParaRPr kumimoji="1" lang="en-US" altLang="zh-CN" dirty="0"/>
              </a:p>
              <a:p>
                <a:endParaRPr kumimoji="1" lang="en-US" altLang="zh-CN" dirty="0"/>
              </a:p>
              <a:p>
                <a:r>
                  <a:rPr kumimoji="1" lang="zh-CN" altLang="en-US" dirty="0"/>
                  <a:t>这样使得，最终的决策边界在特征空间</a:t>
                </a:r>
                <a14:m>
                  <m:oMath xmlns:m="http://schemas.openxmlformats.org/officeDocument/2006/math">
                    <m:r>
                      <a:rPr kumimoji="1" lang="zh-CN" altLang="en-US" i="1">
                        <a:latin typeface="Cambria Math" panose="02040503050406030204" pitchFamily="18" charset="0"/>
                      </a:rPr>
                      <m:t>𝜙</m:t>
                    </m:r>
                  </m:oMath>
                </a14:m>
                <a:r>
                  <a:rPr kumimoji="1" lang="zh-CN" altLang="en-US" dirty="0"/>
                  <a:t>中是线性的，对应于原始输入空间的非线性决策边界。</a:t>
                </a:r>
              </a:p>
            </p:txBody>
          </p:sp>
        </mc:Choice>
        <mc:Fallback xmlns="">
          <p:sp>
            <p:nvSpPr>
              <p:cNvPr id="5" name="文本框 4">
                <a:extLst>
                  <a:ext uri="{FF2B5EF4-FFF2-40B4-BE49-F238E27FC236}">
                    <a16:creationId xmlns:a16="http://schemas.microsoft.com/office/drawing/2014/main" id="{DF529A88-3B4E-C241-9C0A-A49031E1DE42}"/>
                  </a:ext>
                </a:extLst>
              </p:cNvPr>
              <p:cNvSpPr txBox="1">
                <a:spLocks noRot="1" noChangeAspect="1" noMove="1" noResize="1" noEditPoints="1" noAdjustHandles="1" noChangeArrowheads="1" noChangeShapeType="1" noTextEdit="1"/>
              </p:cNvSpPr>
              <p:nvPr/>
            </p:nvSpPr>
            <p:spPr>
              <a:xfrm>
                <a:off x="685801" y="2932385"/>
                <a:ext cx="2974427" cy="2031325"/>
              </a:xfrm>
              <a:prstGeom prst="rect">
                <a:avLst/>
              </a:prstGeom>
              <a:blipFill>
                <a:blip r:embed="rId4"/>
                <a:stretch>
                  <a:fillRect l="-1702" t="-1863" r="-41277" b="-31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5454539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概率判别式模型</a:t>
            </a:r>
          </a:p>
        </p:txBody>
      </p:sp>
      <p:sp>
        <p:nvSpPr>
          <p:cNvPr id="3" name="内容占位符 2"/>
          <p:cNvSpPr>
            <a:spLocks noGrp="1"/>
          </p:cNvSpPr>
          <p:nvPr>
            <p:ph sz="quarter" idx="13"/>
          </p:nvPr>
        </p:nvSpPr>
        <p:spPr>
          <a:xfrm>
            <a:off x="685801" y="2084416"/>
            <a:ext cx="10171386" cy="480107"/>
          </a:xfrm>
        </p:spPr>
        <p:txBody>
          <a:bodyPr/>
          <a:lstStyle/>
          <a:p>
            <a:r>
              <a:rPr lang="zh-CN" altLang="en-US" dirty="0"/>
              <a:t>固定基函数</a:t>
            </a:r>
            <a:endParaRPr lang="en-US" altLang="zh-CN" dirty="0"/>
          </a:p>
          <a:p>
            <a:pPr marL="0" indent="0">
              <a:buNone/>
            </a:pPr>
            <a:endParaRPr lang="zh-CN" altLang="en-US" dirty="0"/>
          </a:p>
        </p:txBody>
      </p:sp>
      <p:pic>
        <p:nvPicPr>
          <p:cNvPr id="4" name="图片 3">
            <a:extLst>
              <a:ext uri="{FF2B5EF4-FFF2-40B4-BE49-F238E27FC236}">
                <a16:creationId xmlns:a16="http://schemas.microsoft.com/office/drawing/2014/main" id="{9674E508-C921-1F4E-BDFE-E97EB11432B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85801" y="3116661"/>
            <a:ext cx="10466752" cy="1251354"/>
          </a:xfrm>
          <a:prstGeom prst="rect">
            <a:avLst/>
          </a:prstGeom>
        </p:spPr>
      </p:pic>
    </p:spTree>
    <p:extLst>
      <p:ext uri="{BB962C8B-B14F-4D97-AF65-F5344CB8AC3E}">
        <p14:creationId xmlns:p14="http://schemas.microsoft.com/office/powerpoint/2010/main" val="276791477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概率判别式模型</a:t>
            </a:r>
          </a:p>
        </p:txBody>
      </p:sp>
      <p:sp>
        <p:nvSpPr>
          <p:cNvPr id="3" name="内容占位符 2"/>
          <p:cNvSpPr>
            <a:spLocks noGrp="1"/>
          </p:cNvSpPr>
          <p:nvPr>
            <p:ph sz="quarter" idx="13"/>
          </p:nvPr>
        </p:nvSpPr>
        <p:spPr>
          <a:xfrm>
            <a:off x="685801" y="2084416"/>
            <a:ext cx="10171386" cy="480107"/>
          </a:xfrm>
        </p:spPr>
        <p:txBody>
          <a:bodyPr/>
          <a:lstStyle/>
          <a:p>
            <a:r>
              <a:rPr lang="en-US" altLang="zh-CN" dirty="0"/>
              <a:t>Logistic</a:t>
            </a:r>
            <a:r>
              <a:rPr lang="zh-CN" altLang="en-US" dirty="0"/>
              <a:t>回归（二分类）</a:t>
            </a:r>
            <a:endParaRPr lang="en-US" altLang="zh-CN" dirty="0"/>
          </a:p>
          <a:p>
            <a:pPr marL="0" indent="0">
              <a:buNone/>
            </a:pPr>
            <a:endParaRPr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5CB1E015-3C88-8F48-8ACE-964EFA436CC4}"/>
                  </a:ext>
                </a:extLst>
              </p:cNvPr>
              <p:cNvSpPr txBox="1"/>
              <p:nvPr/>
            </p:nvSpPr>
            <p:spPr>
              <a:xfrm>
                <a:off x="893380" y="2574853"/>
                <a:ext cx="8786648" cy="646331"/>
              </a:xfrm>
              <a:prstGeom prst="rect">
                <a:avLst/>
              </a:prstGeom>
              <a:noFill/>
            </p:spPr>
            <p:txBody>
              <a:bodyPr wrap="square" rtlCol="0">
                <a:spAutoFit/>
              </a:bodyPr>
              <a:lstStyle/>
              <a:p>
                <a:r>
                  <a:rPr kumimoji="1" lang="zh-CN" altLang="en-US" dirty="0"/>
                  <a:t>在概率生成式模型的讨论中发现，在一些相当一般的假设条件下，类别</a:t>
                </a:r>
                <a14:m>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𝐶</m:t>
                        </m:r>
                      </m:e>
                      <m:sub>
                        <m:r>
                          <a:rPr kumimoji="1" lang="en-US" altLang="zh-CN" b="0" i="1" smtClean="0">
                            <a:latin typeface="Cambria Math" panose="02040503050406030204" pitchFamily="18" charset="0"/>
                          </a:rPr>
                          <m:t>1</m:t>
                        </m:r>
                      </m:sub>
                    </m:sSub>
                  </m:oMath>
                </a14:m>
                <a:r>
                  <a:rPr kumimoji="1" lang="zh-CN" altLang="en-US" dirty="0"/>
                  <a:t>的后验概率可以写成如下形式</a:t>
                </a:r>
              </a:p>
            </p:txBody>
          </p:sp>
        </mc:Choice>
        <mc:Fallback xmlns="">
          <p:sp>
            <p:nvSpPr>
              <p:cNvPr id="4" name="文本框 3">
                <a:extLst>
                  <a:ext uri="{FF2B5EF4-FFF2-40B4-BE49-F238E27FC236}">
                    <a16:creationId xmlns:a16="http://schemas.microsoft.com/office/drawing/2014/main" id="{5CB1E015-3C88-8F48-8ACE-964EFA436CC4}"/>
                  </a:ext>
                </a:extLst>
              </p:cNvPr>
              <p:cNvSpPr txBox="1">
                <a:spLocks noRot="1" noChangeAspect="1" noMove="1" noResize="1" noEditPoints="1" noAdjustHandles="1" noChangeArrowheads="1" noChangeShapeType="1" noTextEdit="1"/>
              </p:cNvSpPr>
              <p:nvPr/>
            </p:nvSpPr>
            <p:spPr>
              <a:xfrm>
                <a:off x="893380" y="2574853"/>
                <a:ext cx="8786648" cy="646331"/>
              </a:xfrm>
              <a:prstGeom prst="rect">
                <a:avLst/>
              </a:prstGeom>
              <a:blipFill>
                <a:blip r:embed="rId2"/>
                <a:stretch>
                  <a:fillRect l="-433" t="-5769" b="-11538"/>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4DF3A85D-9CD6-F243-B904-70B87BB30CB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069021" y="3520725"/>
            <a:ext cx="4587546" cy="637475"/>
          </a:xfrm>
          <a:prstGeom prst="rect">
            <a:avLst/>
          </a:prstGeom>
        </p:spPr>
      </p:pic>
      <p:pic>
        <p:nvPicPr>
          <p:cNvPr id="6" name="图片 5">
            <a:extLst>
              <a:ext uri="{FF2B5EF4-FFF2-40B4-BE49-F238E27FC236}">
                <a16:creationId xmlns:a16="http://schemas.microsoft.com/office/drawing/2014/main" id="{70B4A372-76E4-9748-854B-FABC352D2BC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93074" y="4566221"/>
            <a:ext cx="9049407" cy="380004"/>
          </a:xfrm>
          <a:prstGeom prst="rect">
            <a:avLst/>
          </a:prstGeom>
        </p:spPr>
      </p:pic>
    </p:spTree>
    <p:extLst>
      <p:ext uri="{BB962C8B-B14F-4D97-AF65-F5344CB8AC3E}">
        <p14:creationId xmlns:p14="http://schemas.microsoft.com/office/powerpoint/2010/main" val="238511215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概率判别式模型</a:t>
            </a:r>
          </a:p>
        </p:txBody>
      </p:sp>
      <p:sp>
        <p:nvSpPr>
          <p:cNvPr id="3" name="内容占位符 2"/>
          <p:cNvSpPr>
            <a:spLocks noGrp="1"/>
          </p:cNvSpPr>
          <p:nvPr>
            <p:ph sz="quarter" idx="13"/>
          </p:nvPr>
        </p:nvSpPr>
        <p:spPr>
          <a:xfrm>
            <a:off x="685801" y="2084416"/>
            <a:ext cx="10171386" cy="480107"/>
          </a:xfrm>
        </p:spPr>
        <p:txBody>
          <a:bodyPr/>
          <a:lstStyle/>
          <a:p>
            <a:r>
              <a:rPr lang="en-US" altLang="zh-CN" dirty="0"/>
              <a:t>Logistic</a:t>
            </a:r>
            <a:r>
              <a:rPr lang="zh-CN" altLang="en-US" dirty="0"/>
              <a:t>回归（二分类）</a:t>
            </a:r>
            <a:endParaRPr lang="en-US" altLang="zh-CN" dirty="0"/>
          </a:p>
          <a:p>
            <a:pPr marL="0" indent="0">
              <a:buNone/>
            </a:pPr>
            <a:endParaRPr lang="zh-CN" altLang="en-US" dirty="0"/>
          </a:p>
        </p:txBody>
      </p:sp>
      <p:pic>
        <p:nvPicPr>
          <p:cNvPr id="4" name="图片 3">
            <a:extLst>
              <a:ext uri="{FF2B5EF4-FFF2-40B4-BE49-F238E27FC236}">
                <a16:creationId xmlns:a16="http://schemas.microsoft.com/office/drawing/2014/main" id="{5D9B3FCA-EF46-534E-9107-1B5BE79A57D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29710" y="2417913"/>
            <a:ext cx="9511862" cy="2961824"/>
          </a:xfrm>
          <a:prstGeom prst="rect">
            <a:avLst/>
          </a:prstGeom>
        </p:spPr>
      </p:pic>
      <p:pic>
        <p:nvPicPr>
          <p:cNvPr id="6" name="图片 5">
            <a:extLst>
              <a:ext uri="{FF2B5EF4-FFF2-40B4-BE49-F238E27FC236}">
                <a16:creationId xmlns:a16="http://schemas.microsoft.com/office/drawing/2014/main" id="{C4632F30-176F-5B4F-B725-9FD6094989C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229710" y="5219064"/>
            <a:ext cx="2892105" cy="321345"/>
          </a:xfrm>
          <a:prstGeom prst="rect">
            <a:avLst/>
          </a:prstGeom>
        </p:spPr>
      </p:pic>
      <p:sp>
        <p:nvSpPr>
          <p:cNvPr id="8" name="椭圆 7">
            <a:extLst>
              <a:ext uri="{FF2B5EF4-FFF2-40B4-BE49-F238E27FC236}">
                <a16:creationId xmlns:a16="http://schemas.microsoft.com/office/drawing/2014/main" id="{70669C61-DB10-824E-9929-3978B6D01D74}"/>
              </a:ext>
            </a:extLst>
          </p:cNvPr>
          <p:cNvSpPr/>
          <p:nvPr/>
        </p:nvSpPr>
        <p:spPr>
          <a:xfrm>
            <a:off x="8981089" y="4478865"/>
            <a:ext cx="1103587" cy="106154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无解析解</a:t>
            </a:r>
          </a:p>
        </p:txBody>
      </p:sp>
      <p:sp>
        <p:nvSpPr>
          <p:cNvPr id="9" name="椭圆 8">
            <a:extLst>
              <a:ext uri="{FF2B5EF4-FFF2-40B4-BE49-F238E27FC236}">
                <a16:creationId xmlns:a16="http://schemas.microsoft.com/office/drawing/2014/main" id="{8ACE7026-5F14-EC42-8FF0-B193CFE7C6AC}"/>
              </a:ext>
            </a:extLst>
          </p:cNvPr>
          <p:cNvSpPr/>
          <p:nvPr/>
        </p:nvSpPr>
        <p:spPr>
          <a:xfrm>
            <a:off x="10084676" y="4478865"/>
            <a:ext cx="1103587" cy="106154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凸函数？</a:t>
            </a:r>
          </a:p>
        </p:txBody>
      </p:sp>
      <p:sp>
        <p:nvSpPr>
          <p:cNvPr id="10" name="操作按钮: 前进或下一个 9">
            <a:hlinkClick r:id="rId5" action="ppaction://hlinksldjump" highlightClick="1"/>
            <a:extLst>
              <a:ext uri="{FF2B5EF4-FFF2-40B4-BE49-F238E27FC236}">
                <a16:creationId xmlns:a16="http://schemas.microsoft.com/office/drawing/2014/main" id="{074C1B2A-5EC9-1B44-83ED-19EA19AAAFEC}"/>
              </a:ext>
            </a:extLst>
          </p:cNvPr>
          <p:cNvSpPr/>
          <p:nvPr/>
        </p:nvSpPr>
        <p:spPr>
          <a:xfrm rot="10800000">
            <a:off x="9710057" y="3260436"/>
            <a:ext cx="283029" cy="261257"/>
          </a:xfrm>
          <a:prstGeom prst="actionButtonForwardNex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45539983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概率判别式模型</a:t>
            </a:r>
          </a:p>
        </p:txBody>
      </p:sp>
      <p:sp>
        <p:nvSpPr>
          <p:cNvPr id="3" name="内容占位符 2"/>
          <p:cNvSpPr>
            <a:spLocks noGrp="1"/>
          </p:cNvSpPr>
          <p:nvPr>
            <p:ph sz="quarter" idx="13"/>
          </p:nvPr>
        </p:nvSpPr>
        <p:spPr>
          <a:xfrm>
            <a:off x="685801" y="2084416"/>
            <a:ext cx="10171386" cy="480107"/>
          </a:xfrm>
        </p:spPr>
        <p:txBody>
          <a:bodyPr/>
          <a:lstStyle/>
          <a:p>
            <a:r>
              <a:rPr lang="en-US" altLang="zh-CN" dirty="0"/>
              <a:t>Logistic</a:t>
            </a:r>
            <a:r>
              <a:rPr lang="zh-CN" altLang="en-US" dirty="0"/>
              <a:t>回归（二分类）</a:t>
            </a:r>
            <a:endParaRPr lang="en-US" altLang="zh-CN" dirty="0"/>
          </a:p>
          <a:p>
            <a:pPr marL="0" indent="0">
              <a:buNone/>
            </a:pPr>
            <a:endParaRPr lang="zh-CN" altLang="en-US" dirty="0"/>
          </a:p>
        </p:txBody>
      </p:sp>
      <p:pic>
        <p:nvPicPr>
          <p:cNvPr id="9" name="图片 8">
            <a:extLst>
              <a:ext uri="{FF2B5EF4-FFF2-40B4-BE49-F238E27FC236}">
                <a16:creationId xmlns:a16="http://schemas.microsoft.com/office/drawing/2014/main" id="{DEC1FB50-F65D-C148-8056-CDBF909FB5A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736835" y="2491605"/>
            <a:ext cx="5273182" cy="1781916"/>
          </a:xfrm>
          <a:prstGeom prst="rect">
            <a:avLst/>
          </a:prstGeom>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3CBB2CE-476C-B54E-BD22-F0C2FA07F58E}"/>
                  </a:ext>
                </a:extLst>
              </p:cNvPr>
              <p:cNvSpPr txBox="1"/>
              <p:nvPr/>
            </p:nvSpPr>
            <p:spPr>
              <a:xfrm>
                <a:off x="5135966" y="3704391"/>
                <a:ext cx="857644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zh-CN" i="1" smtClean="0">
                          <a:latin typeface="Cambria Math" panose="02040503050406030204" pitchFamily="18" charset="0"/>
                        </a:rPr>
                        <m:t>R</m:t>
                      </m:r>
                      <m:r>
                        <a:rPr kumimoji="1" lang="zh-CN" altLang="en-US" i="1">
                          <a:latin typeface="Cambria Math" panose="02040503050406030204" pitchFamily="18" charset="0"/>
                        </a:rPr>
                        <m:t>是</m:t>
                      </m:r>
                      <m:r>
                        <a:rPr kumimoji="1" lang="zh-CN" altLang="en-US" i="1" smtClean="0">
                          <a:latin typeface="Cambria Math" panose="02040503050406030204" pitchFamily="18" charset="0"/>
                        </a:rPr>
                        <m:t>一个</m:t>
                      </m:r>
                      <m:r>
                        <a:rPr kumimoji="1" lang="en-US" altLang="zh-CN" b="0" i="1" smtClean="0">
                          <a:latin typeface="Cambria Math" panose="02040503050406030204" pitchFamily="18" charset="0"/>
                        </a:rPr>
                        <m:t>𝑁</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𝑁</m:t>
                      </m:r>
                      <m:r>
                        <a:rPr kumimoji="1" lang="zh-CN" altLang="en-US" i="1">
                          <a:latin typeface="Cambria Math" panose="02040503050406030204" pitchFamily="18" charset="0"/>
                          <a:ea typeface="Cambria Math" panose="02040503050406030204" pitchFamily="18" charset="0"/>
                        </a:rPr>
                        <m:t>的</m:t>
                      </m:r>
                      <m:r>
                        <a:rPr kumimoji="1" lang="zh-CN" altLang="en-US" i="1">
                          <a:latin typeface="Cambria Math" panose="02040503050406030204" pitchFamily="18" charset="0"/>
                        </a:rPr>
                        <m:t>对角</m:t>
                      </m:r>
                      <m:r>
                        <a:rPr kumimoji="1" lang="zh-CN" altLang="en-US" i="1" smtClean="0">
                          <a:latin typeface="Cambria Math" panose="02040503050406030204" pitchFamily="18" charset="0"/>
                        </a:rPr>
                        <m:t>矩阵</m:t>
                      </m:r>
                      <m:r>
                        <a:rPr kumimoji="1" lang="zh-CN" altLang="en-US"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𝑅</m:t>
                          </m:r>
                        </m:e>
                        <m:sub>
                          <m:r>
                            <a:rPr kumimoji="1" lang="en-US" altLang="zh-CN" b="0" i="1" smtClean="0">
                              <a:latin typeface="Cambria Math" panose="02040503050406030204" pitchFamily="18" charset="0"/>
                            </a:rPr>
                            <m:t>𝑛𝑛</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𝑦</m:t>
                          </m:r>
                        </m:e>
                        <m:sub>
                          <m:r>
                            <a:rPr kumimoji="1" lang="en-US" altLang="zh-CN" b="0" i="1" smtClean="0">
                              <a:latin typeface="Cambria Math" panose="02040503050406030204" pitchFamily="18" charset="0"/>
                            </a:rPr>
                            <m:t>𝑛</m:t>
                          </m:r>
                        </m:sub>
                      </m:sSub>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1−</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𝑦</m:t>
                              </m:r>
                            </m:e>
                            <m:sub>
                              <m:r>
                                <a:rPr kumimoji="1" lang="en-US" altLang="zh-CN" i="1">
                                  <a:latin typeface="Cambria Math" panose="02040503050406030204" pitchFamily="18" charset="0"/>
                                </a:rPr>
                                <m:t>𝑛</m:t>
                              </m:r>
                            </m:sub>
                          </m:sSub>
                        </m:e>
                      </m:d>
                    </m:oMath>
                  </m:oMathPara>
                </a14:m>
                <a:endParaRPr kumimoji="1" lang="zh-CN" altLang="en-US" dirty="0"/>
              </a:p>
            </p:txBody>
          </p:sp>
        </mc:Choice>
        <mc:Fallback xmlns="">
          <p:sp>
            <p:nvSpPr>
              <p:cNvPr id="13" name="文本框 12">
                <a:extLst>
                  <a:ext uri="{FF2B5EF4-FFF2-40B4-BE49-F238E27FC236}">
                    <a16:creationId xmlns:a16="http://schemas.microsoft.com/office/drawing/2014/main" id="{B3CBB2CE-476C-B54E-BD22-F0C2FA07F58E}"/>
                  </a:ext>
                </a:extLst>
              </p:cNvPr>
              <p:cNvSpPr txBox="1">
                <a:spLocks noRot="1" noChangeAspect="1" noMove="1" noResize="1" noEditPoints="1" noAdjustHandles="1" noChangeArrowheads="1" noChangeShapeType="1" noTextEdit="1"/>
              </p:cNvSpPr>
              <p:nvPr/>
            </p:nvSpPr>
            <p:spPr>
              <a:xfrm>
                <a:off x="5135966" y="3704391"/>
                <a:ext cx="8576441" cy="369332"/>
              </a:xfrm>
              <a:prstGeom prst="rect">
                <a:avLst/>
              </a:prstGeom>
              <a:blipFill>
                <a:blip r:embed="rId4"/>
                <a:stretch>
                  <a:fillRect b="-10000"/>
                </a:stretch>
              </a:blipFill>
            </p:spPr>
            <p:txBody>
              <a:bodyPr/>
              <a:lstStyle/>
              <a:p>
                <a:r>
                  <a:rPr lang="zh-CN" altLang="en-US">
                    <a:noFill/>
                  </a:rPr>
                  <a:t> </a:t>
                </a:r>
              </a:p>
            </p:txBody>
          </p:sp>
        </mc:Fallback>
      </mc:AlternateContent>
      <p:sp>
        <p:nvSpPr>
          <p:cNvPr id="15" name="椭圆 14">
            <a:extLst>
              <a:ext uri="{FF2B5EF4-FFF2-40B4-BE49-F238E27FC236}">
                <a16:creationId xmlns:a16="http://schemas.microsoft.com/office/drawing/2014/main" id="{B5AF859F-4615-9247-A41D-E6A4176EEF76}"/>
              </a:ext>
            </a:extLst>
          </p:cNvPr>
          <p:cNvSpPr/>
          <p:nvPr/>
        </p:nvSpPr>
        <p:spPr>
          <a:xfrm>
            <a:off x="782100" y="4361386"/>
            <a:ext cx="1103587" cy="106154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凸函数</a:t>
            </a:r>
            <a:r>
              <a:rPr kumimoji="1" lang="en-US" altLang="zh-CN" dirty="0"/>
              <a:t>!</a:t>
            </a:r>
            <a:endParaRPr kumimoji="1" lang="zh-CN" altLang="en-US" dirty="0"/>
          </a:p>
        </p:txBody>
      </p:sp>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B0D58B08-57C1-3A48-8379-973974510055}"/>
                  </a:ext>
                </a:extLst>
              </p:cNvPr>
              <p:cNvSpPr/>
              <p:nvPr/>
            </p:nvSpPr>
            <p:spPr>
              <a:xfrm>
                <a:off x="1976400" y="4496044"/>
                <a:ext cx="6137586" cy="369332"/>
              </a:xfrm>
              <a:prstGeom prst="rect">
                <a:avLst/>
              </a:prstGeom>
            </p:spPr>
            <p:txBody>
              <a:bodyPr wrap="square">
                <a:spAutoFit/>
              </a:bodyPr>
              <a:lstStyle/>
              <a:p>
                <a14:m>
                  <m:oMath xmlns:m="http://schemas.openxmlformats.org/officeDocument/2006/math">
                    <m:sSub>
                      <m:sSubPr>
                        <m:ctrlPr>
                          <a:rPr kumimoji="1" lang="en-US" altLang="zh-CN" i="1">
                            <a:latin typeface="Cambria Math" panose="02040503050406030204" pitchFamily="18" charset="0"/>
                          </a:rPr>
                        </m:ctrlPr>
                      </m:sSubPr>
                      <m:e>
                        <m:r>
                          <a:rPr kumimoji="1" lang="zh-CN" altLang="en-US" i="1">
                            <a:latin typeface="Cambria Math" panose="02040503050406030204" pitchFamily="18" charset="0"/>
                          </a:rPr>
                          <m:t>因为</m:t>
                        </m:r>
                        <m:r>
                          <a:rPr kumimoji="1" lang="en-US" altLang="zh-CN" i="1">
                            <a:latin typeface="Cambria Math" panose="02040503050406030204" pitchFamily="18" charset="0"/>
                          </a:rPr>
                          <m:t>0&lt;</m:t>
                        </m:r>
                        <m:r>
                          <a:rPr kumimoji="1" lang="en-US" altLang="zh-CN" i="1">
                            <a:latin typeface="Cambria Math" panose="02040503050406030204" pitchFamily="18" charset="0"/>
                          </a:rPr>
                          <m:t>𝑦</m:t>
                        </m:r>
                      </m:e>
                      <m:sub>
                        <m:r>
                          <a:rPr kumimoji="1" lang="en-US" altLang="zh-CN" i="1">
                            <a:latin typeface="Cambria Math" panose="02040503050406030204" pitchFamily="18" charset="0"/>
                          </a:rPr>
                          <m:t>𝑛</m:t>
                        </m:r>
                      </m:sub>
                    </m:sSub>
                    <m:r>
                      <a:rPr kumimoji="1" lang="en-US" altLang="zh-CN" i="1">
                        <a:latin typeface="Cambria Math" panose="02040503050406030204" pitchFamily="18" charset="0"/>
                      </a:rPr>
                      <m:t>&lt;1,</m:t>
                    </m:r>
                    <m:r>
                      <a:rPr kumimoji="1" lang="zh-CN" altLang="en-US" i="1">
                        <a:latin typeface="Cambria Math" panose="02040503050406030204" pitchFamily="18" charset="0"/>
                      </a:rPr>
                      <m:t>所以</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𝑅</m:t>
                        </m:r>
                      </m:e>
                      <m:sub>
                        <m:r>
                          <a:rPr kumimoji="1" lang="en-US" altLang="zh-CN" i="1">
                            <a:latin typeface="Cambria Math" panose="02040503050406030204" pitchFamily="18" charset="0"/>
                          </a:rPr>
                          <m:t>𝑛𝑛</m:t>
                        </m:r>
                      </m:sub>
                    </m:sSub>
                  </m:oMath>
                </a14:m>
                <a:r>
                  <a:rPr kumimoji="1" lang="zh-CN" altLang="en-US" dirty="0"/>
                  <a:t>对角元素为正，且</a:t>
                </a:r>
                <a14:m>
                  <m:oMath xmlns:m="http://schemas.openxmlformats.org/officeDocument/2006/math">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𝜙</m:t>
                        </m:r>
                      </m:e>
                      <m:sup>
                        <m:r>
                          <a:rPr kumimoji="1" lang="en-US" altLang="zh-CN" i="1">
                            <a:latin typeface="Cambria Math" panose="02040503050406030204" pitchFamily="18" charset="0"/>
                          </a:rPr>
                          <m:t>𝑇</m:t>
                        </m:r>
                      </m:sup>
                    </m:sSup>
                    <m:r>
                      <a:rPr kumimoji="1" lang="en-US" altLang="zh-CN" i="1">
                        <a:latin typeface="Cambria Math" panose="02040503050406030204" pitchFamily="18" charset="0"/>
                        <a:ea typeface="Cambria Math" panose="02040503050406030204" pitchFamily="18" charset="0"/>
                      </a:rPr>
                      <m:t>𝜙</m:t>
                    </m:r>
                    <m:r>
                      <a:rPr kumimoji="1" lang="en-US" altLang="zh-CN" i="1">
                        <a:latin typeface="Cambria Math" panose="02040503050406030204" pitchFamily="18" charset="0"/>
                        <a:ea typeface="Cambria Math" panose="02040503050406030204" pitchFamily="18" charset="0"/>
                      </a:rPr>
                      <m:t>≥0,所以</m:t>
                    </m:r>
                  </m:oMath>
                </a14:m>
                <a:endParaRPr lang="zh-CN" altLang="en-US" dirty="0"/>
              </a:p>
            </p:txBody>
          </p:sp>
        </mc:Choice>
        <mc:Fallback xmlns="">
          <p:sp>
            <p:nvSpPr>
              <p:cNvPr id="19" name="矩形 18">
                <a:extLst>
                  <a:ext uri="{FF2B5EF4-FFF2-40B4-BE49-F238E27FC236}">
                    <a16:creationId xmlns:a16="http://schemas.microsoft.com/office/drawing/2014/main" id="{B0D58B08-57C1-3A48-8379-973974510055}"/>
                  </a:ext>
                </a:extLst>
              </p:cNvPr>
              <p:cNvSpPr>
                <a:spLocks noRot="1" noChangeAspect="1" noMove="1" noResize="1" noEditPoints="1" noAdjustHandles="1" noChangeArrowheads="1" noChangeShapeType="1" noTextEdit="1"/>
              </p:cNvSpPr>
              <p:nvPr/>
            </p:nvSpPr>
            <p:spPr>
              <a:xfrm>
                <a:off x="1976400" y="4496044"/>
                <a:ext cx="6137586" cy="369332"/>
              </a:xfrm>
              <a:prstGeom prst="rect">
                <a:avLst/>
              </a:prstGeom>
              <a:blipFill>
                <a:blip r:embed="rId5"/>
                <a:stretch>
                  <a:fillRect l="-414" t="-10000" b="-20000"/>
                </a:stretch>
              </a:blipFill>
            </p:spPr>
            <p:txBody>
              <a:bodyPr/>
              <a:lstStyle/>
              <a:p>
                <a:r>
                  <a:rPr lang="zh-CN" altLang="en-US">
                    <a:noFill/>
                  </a:rPr>
                  <a:t> </a:t>
                </a:r>
              </a:p>
            </p:txBody>
          </p:sp>
        </mc:Fallback>
      </mc:AlternateContent>
      <p:grpSp>
        <p:nvGrpSpPr>
          <p:cNvPr id="22" name="组合 21">
            <a:extLst>
              <a:ext uri="{FF2B5EF4-FFF2-40B4-BE49-F238E27FC236}">
                <a16:creationId xmlns:a16="http://schemas.microsoft.com/office/drawing/2014/main" id="{72910A7A-4195-C44E-BAFE-8B919B3D765E}"/>
              </a:ext>
            </a:extLst>
          </p:cNvPr>
          <p:cNvGrpSpPr/>
          <p:nvPr/>
        </p:nvGrpSpPr>
        <p:grpSpPr>
          <a:xfrm>
            <a:off x="2038954" y="4937765"/>
            <a:ext cx="5990236" cy="336915"/>
            <a:chOff x="3678621" y="4696642"/>
            <a:chExt cx="5990236" cy="336915"/>
          </a:xfrm>
        </p:grpSpPr>
        <p:pic>
          <p:nvPicPr>
            <p:cNvPr id="20" name="图片 19">
              <a:extLst>
                <a:ext uri="{FF2B5EF4-FFF2-40B4-BE49-F238E27FC236}">
                  <a16:creationId xmlns:a16="http://schemas.microsoft.com/office/drawing/2014/main" id="{7FEE6422-D1AC-1046-BB41-712E682381A3}"/>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373426" y="4696642"/>
              <a:ext cx="5295431" cy="336915"/>
            </a:xfrm>
            <a:prstGeom prst="rect">
              <a:avLst/>
            </a:prstGeom>
          </p:spPr>
        </p:pic>
        <p:pic>
          <p:nvPicPr>
            <p:cNvPr id="21" name="图片 20">
              <a:extLst>
                <a:ext uri="{FF2B5EF4-FFF2-40B4-BE49-F238E27FC236}">
                  <a16:creationId xmlns:a16="http://schemas.microsoft.com/office/drawing/2014/main" id="{2157645A-E58C-174D-B3EC-AF879554852D}"/>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3678621" y="4728480"/>
              <a:ext cx="694805" cy="273238"/>
            </a:xfrm>
            <a:prstGeom prst="rect">
              <a:avLst/>
            </a:prstGeom>
          </p:spPr>
        </p:pic>
      </p:grpSp>
      <p:cxnSp>
        <p:nvCxnSpPr>
          <p:cNvPr id="23" name="直接连接符 6">
            <a:extLst>
              <a:ext uri="{FF2B5EF4-FFF2-40B4-BE49-F238E27FC236}">
                <a16:creationId xmlns:a16="http://schemas.microsoft.com/office/drawing/2014/main" id="{43901658-DE8F-9243-9C5F-A36A826B019D}"/>
              </a:ext>
            </a:extLst>
          </p:cNvPr>
          <p:cNvCxnSpPr>
            <a:cxnSpLocks/>
          </p:cNvCxnSpPr>
          <p:nvPr/>
        </p:nvCxnSpPr>
        <p:spPr>
          <a:xfrm>
            <a:off x="4018772" y="4970063"/>
            <a:ext cx="1026421" cy="2737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6">
            <a:extLst>
              <a:ext uri="{FF2B5EF4-FFF2-40B4-BE49-F238E27FC236}">
                <a16:creationId xmlns:a16="http://schemas.microsoft.com/office/drawing/2014/main" id="{A622FF3F-7C07-9543-AB10-5C65053EF88B}"/>
              </a:ext>
            </a:extLst>
          </p:cNvPr>
          <p:cNvCxnSpPr>
            <a:cxnSpLocks/>
          </p:cNvCxnSpPr>
          <p:nvPr/>
        </p:nvCxnSpPr>
        <p:spPr>
          <a:xfrm>
            <a:off x="6952192" y="4969113"/>
            <a:ext cx="1026421" cy="27372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13FE565A-B2F9-9048-8854-B3D7F2CE5DD2}"/>
                  </a:ext>
                </a:extLst>
              </p:cNvPr>
              <p:cNvSpPr/>
              <p:nvPr/>
            </p:nvSpPr>
            <p:spPr>
              <a:xfrm>
                <a:off x="3866439" y="5238264"/>
                <a:ext cx="12192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𝑢</m:t>
                          </m:r>
                        </m:e>
                        <m:sup>
                          <m:r>
                            <a:rPr kumimoji="1" lang="en-US" altLang="zh-CN" i="1">
                              <a:latin typeface="Cambria Math" panose="02040503050406030204" pitchFamily="18" charset="0"/>
                            </a:rPr>
                            <m:t>𝑇</m:t>
                          </m:r>
                        </m:sup>
                      </m:sSup>
                      <m:r>
                        <a:rPr kumimoji="1" lang="en-US" altLang="zh-CN" i="1">
                          <a:latin typeface="Cambria Math" panose="02040503050406030204" pitchFamily="18" charset="0"/>
                        </a:rPr>
                        <m:t>𝐻𝑢</m:t>
                      </m:r>
                      <m:r>
                        <a:rPr kumimoji="1" lang="en-US" altLang="zh-CN" i="1" smtClean="0">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rPr>
                        <m:t>0</m:t>
                      </m:r>
                    </m:oMath>
                  </m:oMathPara>
                </a14:m>
                <a:endParaRPr lang="zh-CN" altLang="en-US" dirty="0"/>
              </a:p>
            </p:txBody>
          </p:sp>
        </mc:Choice>
        <mc:Fallback xmlns="">
          <p:sp>
            <p:nvSpPr>
              <p:cNvPr id="27" name="矩形 26">
                <a:extLst>
                  <a:ext uri="{FF2B5EF4-FFF2-40B4-BE49-F238E27FC236}">
                    <a16:creationId xmlns:a16="http://schemas.microsoft.com/office/drawing/2014/main" id="{13FE565A-B2F9-9048-8854-B3D7F2CE5DD2}"/>
                  </a:ext>
                </a:extLst>
              </p:cNvPr>
              <p:cNvSpPr>
                <a:spLocks noRot="1" noChangeAspect="1" noMove="1" noResize="1" noEditPoints="1" noAdjustHandles="1" noChangeArrowheads="1" noChangeShapeType="1" noTextEdit="1"/>
              </p:cNvSpPr>
              <p:nvPr/>
            </p:nvSpPr>
            <p:spPr>
              <a:xfrm>
                <a:off x="3866439" y="5238264"/>
                <a:ext cx="1219245"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D48D34C2-BB6A-094F-9870-42C798F5B23A}"/>
                  </a:ext>
                </a:extLst>
              </p:cNvPr>
              <p:cNvSpPr/>
              <p:nvPr/>
            </p:nvSpPr>
            <p:spPr>
              <a:xfrm>
                <a:off x="7111951" y="5213591"/>
                <a:ext cx="91723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zh-CN" altLang="en-US" i="1" smtClean="0">
                          <a:latin typeface="Cambria Math" panose="02040503050406030204" pitchFamily="18" charset="0"/>
                        </a:rPr>
                        <m:t>半</m:t>
                      </m:r>
                      <m:r>
                        <a:rPr kumimoji="1" lang="zh-CN" altLang="en-US" i="1">
                          <a:latin typeface="Cambria Math" panose="02040503050406030204" pitchFamily="18" charset="0"/>
                        </a:rPr>
                        <m:t>正定</m:t>
                      </m:r>
                    </m:oMath>
                  </m:oMathPara>
                </a14:m>
                <a:endParaRPr lang="zh-CN" altLang="en-US" dirty="0"/>
              </a:p>
            </p:txBody>
          </p:sp>
        </mc:Choice>
        <mc:Fallback xmlns="">
          <p:sp>
            <p:nvSpPr>
              <p:cNvPr id="28" name="矩形 27">
                <a:extLst>
                  <a:ext uri="{FF2B5EF4-FFF2-40B4-BE49-F238E27FC236}">
                    <a16:creationId xmlns:a16="http://schemas.microsoft.com/office/drawing/2014/main" id="{D48D34C2-BB6A-094F-9870-42C798F5B23A}"/>
                  </a:ext>
                </a:extLst>
              </p:cNvPr>
              <p:cNvSpPr>
                <a:spLocks noRot="1" noChangeAspect="1" noMove="1" noResize="1" noEditPoints="1" noAdjustHandles="1" noChangeArrowheads="1" noChangeShapeType="1" noTextEdit="1"/>
              </p:cNvSpPr>
              <p:nvPr/>
            </p:nvSpPr>
            <p:spPr>
              <a:xfrm>
                <a:off x="7111951" y="5213591"/>
                <a:ext cx="917239" cy="369332"/>
              </a:xfrm>
              <a:prstGeom prst="rect">
                <a:avLst/>
              </a:prstGeom>
              <a:blipFill>
                <a:blip r:embed="rId9"/>
                <a:stretch>
                  <a:fillRect b="-1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493343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56211" y="523703"/>
            <a:ext cx="2718262" cy="3424845"/>
            <a:chOff x="1230283" y="922713"/>
            <a:chExt cx="2718262" cy="3424845"/>
          </a:xfrm>
        </p:grpSpPr>
        <p:sp>
          <p:nvSpPr>
            <p:cNvPr id="4" name="矩形 3"/>
            <p:cNvSpPr/>
            <p:nvPr/>
          </p:nvSpPr>
          <p:spPr>
            <a:xfrm>
              <a:off x="1230284" y="922713"/>
              <a:ext cx="2718261" cy="2576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5400000">
              <a:off x="-353292" y="2506289"/>
              <a:ext cx="3424844" cy="2576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rot="10800000">
            <a:off x="8091055" y="1615441"/>
            <a:ext cx="2718262" cy="3424845"/>
            <a:chOff x="1230283" y="922713"/>
            <a:chExt cx="2718262" cy="3424845"/>
          </a:xfrm>
        </p:grpSpPr>
        <p:sp>
          <p:nvSpPr>
            <p:cNvPr id="9" name="矩形 8"/>
            <p:cNvSpPr/>
            <p:nvPr/>
          </p:nvSpPr>
          <p:spPr>
            <a:xfrm>
              <a:off x="1230284" y="922713"/>
              <a:ext cx="2718261" cy="2576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rot="5400000">
              <a:off x="-353292" y="2506289"/>
              <a:ext cx="3424844" cy="2576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标题 1"/>
          <p:cNvSpPr>
            <a:spLocks noGrp="1"/>
          </p:cNvSpPr>
          <p:nvPr>
            <p:ph type="title"/>
          </p:nvPr>
        </p:nvSpPr>
        <p:spPr>
          <a:xfrm>
            <a:off x="4440947" y="2047051"/>
            <a:ext cx="7234152" cy="1151965"/>
          </a:xfrm>
        </p:spPr>
        <p:txBody>
          <a:bodyPr/>
          <a:lstStyle/>
          <a:p>
            <a:r>
              <a:rPr lang="zh-CN" altLang="en-US" b="1">
                <a:latin typeface="+mj-ea"/>
              </a:rPr>
              <a:t>判别函数</a:t>
            </a:r>
          </a:p>
        </p:txBody>
      </p:sp>
    </p:spTree>
    <p:extLst>
      <p:ext uri="{BB962C8B-B14F-4D97-AF65-F5344CB8AC3E}">
        <p14:creationId xmlns:p14="http://schemas.microsoft.com/office/powerpoint/2010/main" val="156512653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概率判别式模型</a:t>
            </a:r>
          </a:p>
        </p:txBody>
      </p:sp>
      <p:sp>
        <p:nvSpPr>
          <p:cNvPr id="3" name="内容占位符 2"/>
          <p:cNvSpPr>
            <a:spLocks noGrp="1"/>
          </p:cNvSpPr>
          <p:nvPr>
            <p:ph sz="quarter" idx="13"/>
          </p:nvPr>
        </p:nvSpPr>
        <p:spPr>
          <a:xfrm>
            <a:off x="685801" y="2084416"/>
            <a:ext cx="10171386" cy="480107"/>
          </a:xfrm>
        </p:spPr>
        <p:txBody>
          <a:bodyPr/>
          <a:lstStyle/>
          <a:p>
            <a:r>
              <a:rPr lang="zh-CN" altLang="en-US" dirty="0"/>
              <a:t>迭代重加权最小平方</a:t>
            </a:r>
            <a:endParaRPr lang="en-US" altLang="zh-CN" dirty="0"/>
          </a:p>
          <a:p>
            <a:pPr marL="0" indent="0">
              <a:buNone/>
            </a:pPr>
            <a:endParaRPr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208D9534-8F7E-F644-A8D5-6B09F4A13CF2}"/>
                  </a:ext>
                </a:extLst>
              </p:cNvPr>
              <p:cNvSpPr txBox="1"/>
              <p:nvPr/>
            </p:nvSpPr>
            <p:spPr>
              <a:xfrm>
                <a:off x="882869" y="2811174"/>
                <a:ext cx="7273158" cy="923330"/>
              </a:xfrm>
              <a:prstGeom prst="rect">
                <a:avLst/>
              </a:prstGeom>
              <a:noFill/>
            </p:spPr>
            <p:txBody>
              <a:bodyPr wrap="square" rtlCol="0">
                <a:spAutoFit/>
              </a:bodyPr>
              <a:lstStyle/>
              <a:p>
                <a:r>
                  <a:rPr kumimoji="1" lang="zh-CN" altLang="en-US" dirty="0"/>
                  <a:t>基本思想：基于</a:t>
                </a:r>
                <a:r>
                  <a:rPr kumimoji="1" lang="en-US" altLang="zh-CN" dirty="0"/>
                  <a:t>Newton-Raphson</a:t>
                </a:r>
                <a:r>
                  <a:rPr kumimoji="1" lang="zh-CN" altLang="en-US" dirty="0"/>
                  <a:t>迭代最优化框架，最小化函数</a:t>
                </a:r>
                <a14:m>
                  <m:oMath xmlns:m="http://schemas.openxmlformats.org/officeDocument/2006/math">
                    <m:r>
                      <a:rPr kumimoji="1" lang="en-US" altLang="zh-CN" b="0" i="1" smtClean="0">
                        <a:latin typeface="Cambria Math" panose="02040503050406030204" pitchFamily="18" charset="0"/>
                      </a:rPr>
                      <m:t>𝐸</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𝑤</m:t>
                        </m:r>
                      </m:e>
                    </m:d>
                    <m:r>
                      <a:rPr kumimoji="1" lang="zh-CN" altLang="en-US" b="0" i="1" smtClean="0">
                        <a:latin typeface="Cambria Math" panose="02040503050406030204" pitchFamily="18" charset="0"/>
                      </a:rPr>
                      <m:t>。</m:t>
                    </m:r>
                  </m:oMath>
                </a14:m>
                <a:endParaRPr kumimoji="1" lang="en-US" altLang="zh-CN" b="0" dirty="0"/>
              </a:p>
              <a:p>
                <a:endParaRPr kumimoji="1" lang="en-US" altLang="zh-CN" dirty="0"/>
              </a:p>
              <a:p>
                <a:r>
                  <a:rPr kumimoji="1" lang="zh-CN" altLang="en-US" dirty="0"/>
                  <a:t> </a:t>
                </a:r>
                <a:r>
                  <a:rPr kumimoji="1" lang="en-US" altLang="zh-CN" dirty="0"/>
                  <a:t>Newton-Raphson</a:t>
                </a:r>
                <a:r>
                  <a:rPr kumimoji="1" lang="zh-CN" altLang="en-US" dirty="0"/>
                  <a:t>对权值的更新形式为</a:t>
                </a:r>
              </a:p>
            </p:txBody>
          </p:sp>
        </mc:Choice>
        <mc:Fallback xmlns="">
          <p:sp>
            <p:nvSpPr>
              <p:cNvPr id="4" name="文本框 3">
                <a:extLst>
                  <a:ext uri="{FF2B5EF4-FFF2-40B4-BE49-F238E27FC236}">
                    <a16:creationId xmlns:a16="http://schemas.microsoft.com/office/drawing/2014/main" id="{208D9534-8F7E-F644-A8D5-6B09F4A13CF2}"/>
                  </a:ext>
                </a:extLst>
              </p:cNvPr>
              <p:cNvSpPr txBox="1">
                <a:spLocks noRot="1" noChangeAspect="1" noMove="1" noResize="1" noEditPoints="1" noAdjustHandles="1" noChangeArrowheads="1" noChangeShapeType="1" noTextEdit="1"/>
              </p:cNvSpPr>
              <p:nvPr/>
            </p:nvSpPr>
            <p:spPr>
              <a:xfrm>
                <a:off x="882869" y="2811174"/>
                <a:ext cx="7273158" cy="923330"/>
              </a:xfrm>
              <a:prstGeom prst="rect">
                <a:avLst/>
              </a:prstGeom>
              <a:blipFill>
                <a:blip r:embed="rId3"/>
                <a:stretch>
                  <a:fillRect l="-698" t="-2703" b="-8108"/>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16C07C38-6F02-D844-AC8D-03CA0BBA1E6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520966" y="3981155"/>
            <a:ext cx="4076262" cy="616179"/>
          </a:xfrm>
          <a:prstGeom prst="rect">
            <a:avLst/>
          </a:prstGeom>
        </p:spPr>
      </p:pic>
    </p:spTree>
    <p:extLst>
      <p:ext uri="{BB962C8B-B14F-4D97-AF65-F5344CB8AC3E}">
        <p14:creationId xmlns:p14="http://schemas.microsoft.com/office/powerpoint/2010/main" val="179648442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概率判别式模型</a:t>
            </a:r>
          </a:p>
        </p:txBody>
      </p:sp>
      <p:sp>
        <p:nvSpPr>
          <p:cNvPr id="3" name="内容占位符 2"/>
          <p:cNvSpPr>
            <a:spLocks noGrp="1"/>
          </p:cNvSpPr>
          <p:nvPr>
            <p:ph sz="quarter" idx="13"/>
          </p:nvPr>
        </p:nvSpPr>
        <p:spPr>
          <a:xfrm>
            <a:off x="685801" y="2084416"/>
            <a:ext cx="10171386" cy="480107"/>
          </a:xfrm>
        </p:spPr>
        <p:txBody>
          <a:bodyPr/>
          <a:lstStyle/>
          <a:p>
            <a:r>
              <a:rPr lang="zh-CN" altLang="en-US" dirty="0"/>
              <a:t>迭代重加权最小平方</a:t>
            </a:r>
            <a:endParaRPr lang="en-US" altLang="zh-CN" dirty="0"/>
          </a:p>
          <a:p>
            <a:pPr marL="0" indent="0">
              <a:buNone/>
            </a:pPr>
            <a:endParaRPr lang="zh-CN" altLang="en-US" dirty="0"/>
          </a:p>
        </p:txBody>
      </p:sp>
      <p:pic>
        <p:nvPicPr>
          <p:cNvPr id="4" name="图片 3">
            <a:extLst>
              <a:ext uri="{FF2B5EF4-FFF2-40B4-BE49-F238E27FC236}">
                <a16:creationId xmlns:a16="http://schemas.microsoft.com/office/drawing/2014/main" id="{9502C91F-4B43-9B48-8D93-FDB03D4A010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72035" y="2640413"/>
            <a:ext cx="10310648" cy="2520569"/>
          </a:xfrm>
          <a:prstGeom prst="rect">
            <a:avLst/>
          </a:prstGeom>
        </p:spPr>
      </p:pic>
    </p:spTree>
    <p:extLst>
      <p:ext uri="{BB962C8B-B14F-4D97-AF65-F5344CB8AC3E}">
        <p14:creationId xmlns:p14="http://schemas.microsoft.com/office/powerpoint/2010/main" val="99529660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概率判别式模型</a:t>
            </a:r>
          </a:p>
        </p:txBody>
      </p:sp>
      <p:sp>
        <p:nvSpPr>
          <p:cNvPr id="3" name="内容占位符 2"/>
          <p:cNvSpPr>
            <a:spLocks noGrp="1"/>
          </p:cNvSpPr>
          <p:nvPr>
            <p:ph sz="quarter" idx="13"/>
          </p:nvPr>
        </p:nvSpPr>
        <p:spPr>
          <a:xfrm>
            <a:off x="685801" y="2084416"/>
            <a:ext cx="10171386" cy="480107"/>
          </a:xfrm>
        </p:spPr>
        <p:txBody>
          <a:bodyPr/>
          <a:lstStyle/>
          <a:p>
            <a:r>
              <a:rPr lang="zh-CN" altLang="en-US" dirty="0"/>
              <a:t>迭代重加权最小平方</a:t>
            </a:r>
            <a:endParaRPr lang="en-US" altLang="zh-CN" dirty="0"/>
          </a:p>
          <a:p>
            <a:pPr marL="0" indent="0">
              <a:buNone/>
            </a:pPr>
            <a:endParaRPr lang="zh-CN" altLang="en-US" dirty="0"/>
          </a:p>
        </p:txBody>
      </p:sp>
      <p:pic>
        <p:nvPicPr>
          <p:cNvPr id="4" name="图片 3">
            <a:extLst>
              <a:ext uri="{FF2B5EF4-FFF2-40B4-BE49-F238E27FC236}">
                <a16:creationId xmlns:a16="http://schemas.microsoft.com/office/drawing/2014/main" id="{C6AADCB1-F05C-7743-9F55-CCCDF967321E}"/>
              </a:ext>
            </a:extLst>
          </p:cNvPr>
          <p:cNvPicPr>
            <a:picLocks noChangeAspect="1"/>
          </p:cNvPicPr>
          <p:nvPr/>
        </p:nvPicPr>
        <p:blipFill>
          <a:blip r:embed="rId2"/>
          <a:stretch>
            <a:fillRect/>
          </a:stretch>
        </p:blipFill>
        <p:spPr>
          <a:xfrm>
            <a:off x="997628" y="504497"/>
            <a:ext cx="9773228" cy="4867511"/>
          </a:xfrm>
          <a:prstGeom prst="rect">
            <a:avLst/>
          </a:prstGeom>
        </p:spPr>
      </p:pic>
    </p:spTree>
    <p:extLst>
      <p:ext uri="{BB962C8B-B14F-4D97-AF65-F5344CB8AC3E}">
        <p14:creationId xmlns:p14="http://schemas.microsoft.com/office/powerpoint/2010/main" val="4556038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概率判别式模型</a:t>
            </a:r>
          </a:p>
        </p:txBody>
      </p:sp>
      <p:sp>
        <p:nvSpPr>
          <p:cNvPr id="3" name="内容占位符 2"/>
          <p:cNvSpPr>
            <a:spLocks noGrp="1"/>
          </p:cNvSpPr>
          <p:nvPr>
            <p:ph sz="quarter" idx="13"/>
          </p:nvPr>
        </p:nvSpPr>
        <p:spPr>
          <a:xfrm>
            <a:off x="685801" y="2084416"/>
            <a:ext cx="10171386" cy="480107"/>
          </a:xfrm>
        </p:spPr>
        <p:txBody>
          <a:bodyPr/>
          <a:lstStyle/>
          <a:p>
            <a:r>
              <a:rPr lang="zh-CN" altLang="en-US" dirty="0"/>
              <a:t>多类</a:t>
            </a:r>
            <a:r>
              <a:rPr lang="en-US" altLang="zh-CN" dirty="0"/>
              <a:t>Logistic</a:t>
            </a:r>
            <a:r>
              <a:rPr lang="zh-CN" altLang="en-US" dirty="0"/>
              <a:t>回归</a:t>
            </a:r>
            <a:endParaRPr lang="en-US" altLang="zh-CN" dirty="0"/>
          </a:p>
          <a:p>
            <a:pPr marL="0" indent="0">
              <a:buNone/>
            </a:pPr>
            <a:endParaRPr lang="zh-CN" altLang="en-US" dirty="0"/>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238A3EF1-80A6-1E47-B3C0-7EACC510A93D}"/>
                  </a:ext>
                </a:extLst>
              </p:cNvPr>
              <p:cNvSpPr/>
              <p:nvPr/>
            </p:nvSpPr>
            <p:spPr>
              <a:xfrm>
                <a:off x="830317" y="2653891"/>
                <a:ext cx="7777655" cy="646331"/>
              </a:xfrm>
              <a:prstGeom prst="rect">
                <a:avLst/>
              </a:prstGeom>
            </p:spPr>
            <p:txBody>
              <a:bodyPr wrap="square">
                <a:spAutoFit/>
              </a:bodyPr>
              <a:lstStyle/>
              <a:p>
                <a:r>
                  <a:rPr kumimoji="1" lang="zh-CN" altLang="en-US" dirty="0"/>
                  <a:t>            在概率生成式模型的讨论中发现，对于一大类概率分布来说，类别</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𝐶</m:t>
                        </m:r>
                      </m:e>
                      <m:sub>
                        <m:r>
                          <a:rPr kumimoji="1" lang="en-US" altLang="zh-CN" b="0" i="1" smtClean="0">
                            <a:latin typeface="Cambria Math" panose="02040503050406030204" pitchFamily="18" charset="0"/>
                          </a:rPr>
                          <m:t>𝑘</m:t>
                        </m:r>
                      </m:sub>
                    </m:sSub>
                  </m:oMath>
                </a14:m>
                <a:r>
                  <a:rPr kumimoji="1" lang="zh-CN" altLang="en-US" dirty="0"/>
                  <a:t>的后验概率由特征向量的线性函数的</a:t>
                </a:r>
                <a:r>
                  <a:rPr kumimoji="1" lang="en-US" altLang="zh-CN" dirty="0" err="1"/>
                  <a:t>softmax</a:t>
                </a:r>
                <a:r>
                  <a:rPr kumimoji="1" lang="zh-CN" altLang="en-US" dirty="0"/>
                  <a:t>变换给出，即</a:t>
                </a:r>
              </a:p>
            </p:txBody>
          </p:sp>
        </mc:Choice>
        <mc:Fallback xmlns="">
          <p:sp>
            <p:nvSpPr>
              <p:cNvPr id="5" name="矩形 4">
                <a:extLst>
                  <a:ext uri="{FF2B5EF4-FFF2-40B4-BE49-F238E27FC236}">
                    <a16:creationId xmlns:a16="http://schemas.microsoft.com/office/drawing/2014/main" id="{238A3EF1-80A6-1E47-B3C0-7EACC510A93D}"/>
                  </a:ext>
                </a:extLst>
              </p:cNvPr>
              <p:cNvSpPr>
                <a:spLocks noRot="1" noChangeAspect="1" noMove="1" noResize="1" noEditPoints="1" noAdjustHandles="1" noChangeArrowheads="1" noChangeShapeType="1" noTextEdit="1"/>
              </p:cNvSpPr>
              <p:nvPr/>
            </p:nvSpPr>
            <p:spPr>
              <a:xfrm>
                <a:off x="830317" y="2653891"/>
                <a:ext cx="7777655" cy="646331"/>
              </a:xfrm>
              <a:prstGeom prst="rect">
                <a:avLst/>
              </a:prstGeom>
              <a:blipFill>
                <a:blip r:embed="rId3"/>
                <a:stretch>
                  <a:fillRect l="-489" t="-5769" r="-326" b="-13462"/>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F8C3E033-3C11-084B-B2AC-4F50F45D44A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978102" y="3825766"/>
            <a:ext cx="4770430" cy="912793"/>
          </a:xfrm>
          <a:prstGeom prst="rect">
            <a:avLst/>
          </a:prstGeom>
        </p:spPr>
      </p:pic>
      <p:pic>
        <p:nvPicPr>
          <p:cNvPr id="8" name="图片 7">
            <a:extLst>
              <a:ext uri="{FF2B5EF4-FFF2-40B4-BE49-F238E27FC236}">
                <a16:creationId xmlns:a16="http://schemas.microsoft.com/office/drawing/2014/main" id="{928D5977-EDCE-CE4A-8E58-BEE9927CE7BF}"/>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03171" y="4003660"/>
            <a:ext cx="1467507" cy="429271"/>
          </a:xfrm>
          <a:prstGeom prst="rect">
            <a:avLst/>
          </a:prstGeom>
        </p:spPr>
      </p:pic>
    </p:spTree>
    <p:extLst>
      <p:ext uri="{BB962C8B-B14F-4D97-AF65-F5344CB8AC3E}">
        <p14:creationId xmlns:p14="http://schemas.microsoft.com/office/powerpoint/2010/main" val="382886168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概率判别式模型</a:t>
            </a:r>
          </a:p>
        </p:txBody>
      </p:sp>
      <p:sp>
        <p:nvSpPr>
          <p:cNvPr id="3" name="内容占位符 2"/>
          <p:cNvSpPr>
            <a:spLocks noGrp="1"/>
          </p:cNvSpPr>
          <p:nvPr>
            <p:ph sz="quarter" idx="13"/>
          </p:nvPr>
        </p:nvSpPr>
        <p:spPr>
          <a:xfrm>
            <a:off x="685801" y="2084416"/>
            <a:ext cx="10171386" cy="480107"/>
          </a:xfrm>
        </p:spPr>
        <p:txBody>
          <a:bodyPr/>
          <a:lstStyle/>
          <a:p>
            <a:r>
              <a:rPr lang="zh-CN" altLang="en-US" dirty="0"/>
              <a:t>多类</a:t>
            </a:r>
            <a:r>
              <a:rPr lang="en-US" altLang="zh-CN" dirty="0"/>
              <a:t>Logistic</a:t>
            </a:r>
            <a:r>
              <a:rPr lang="zh-CN" altLang="en-US" dirty="0"/>
              <a:t>回归</a:t>
            </a:r>
            <a:endParaRPr lang="en-US" altLang="zh-CN" dirty="0"/>
          </a:p>
          <a:p>
            <a:pPr marL="0" indent="0">
              <a:buNone/>
            </a:pPr>
            <a:endParaRPr lang="zh-CN" altLang="en-US" dirty="0"/>
          </a:p>
        </p:txBody>
      </p:sp>
      <p:pic>
        <p:nvPicPr>
          <p:cNvPr id="4" name="图片 3">
            <a:extLst>
              <a:ext uri="{FF2B5EF4-FFF2-40B4-BE49-F238E27FC236}">
                <a16:creationId xmlns:a16="http://schemas.microsoft.com/office/drawing/2014/main" id="{8BD066BD-2D3A-EC41-89F6-47EFF701F29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349481" y="2972957"/>
            <a:ext cx="7069521" cy="1662342"/>
          </a:xfrm>
          <a:prstGeom prst="rect">
            <a:avLst/>
          </a:prstGeom>
        </p:spPr>
      </p:pic>
    </p:spTree>
    <p:extLst>
      <p:ext uri="{BB962C8B-B14F-4D97-AF65-F5344CB8AC3E}">
        <p14:creationId xmlns:p14="http://schemas.microsoft.com/office/powerpoint/2010/main" val="41606671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概率判别式模型</a:t>
            </a:r>
          </a:p>
        </p:txBody>
      </p:sp>
      <p:sp>
        <p:nvSpPr>
          <p:cNvPr id="3" name="内容占位符 2"/>
          <p:cNvSpPr>
            <a:spLocks noGrp="1"/>
          </p:cNvSpPr>
          <p:nvPr>
            <p:ph sz="quarter" idx="13"/>
          </p:nvPr>
        </p:nvSpPr>
        <p:spPr>
          <a:xfrm>
            <a:off x="685801" y="2084416"/>
            <a:ext cx="10171386" cy="480107"/>
          </a:xfrm>
        </p:spPr>
        <p:txBody>
          <a:bodyPr/>
          <a:lstStyle/>
          <a:p>
            <a:r>
              <a:rPr lang="zh-CN" altLang="en-US" dirty="0"/>
              <a:t>多类</a:t>
            </a:r>
            <a:r>
              <a:rPr lang="en-US" altLang="zh-CN" dirty="0"/>
              <a:t>Logistic</a:t>
            </a:r>
            <a:r>
              <a:rPr lang="zh-CN" altLang="en-US" dirty="0"/>
              <a:t>回归</a:t>
            </a:r>
            <a:endParaRPr lang="en-US" altLang="zh-CN" dirty="0"/>
          </a:p>
          <a:p>
            <a:pPr marL="0" indent="0">
              <a:buNone/>
            </a:pPr>
            <a:endParaRPr lang="zh-CN" altLang="en-US" dirty="0"/>
          </a:p>
        </p:txBody>
      </p:sp>
      <p:pic>
        <p:nvPicPr>
          <p:cNvPr id="4" name="图片 3">
            <a:extLst>
              <a:ext uri="{FF2B5EF4-FFF2-40B4-BE49-F238E27FC236}">
                <a16:creationId xmlns:a16="http://schemas.microsoft.com/office/drawing/2014/main" id="{B3F359A3-1D80-9B4A-8801-DC23D3B656A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91221" y="3079445"/>
            <a:ext cx="9186041" cy="1382845"/>
          </a:xfrm>
          <a:prstGeom prst="rect">
            <a:avLst/>
          </a:prstGeom>
        </p:spPr>
      </p:pic>
    </p:spTree>
    <p:extLst>
      <p:ext uri="{BB962C8B-B14F-4D97-AF65-F5344CB8AC3E}">
        <p14:creationId xmlns:p14="http://schemas.microsoft.com/office/powerpoint/2010/main" val="417718720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概率判别式模型</a:t>
            </a:r>
          </a:p>
        </p:txBody>
      </p:sp>
      <p:sp>
        <p:nvSpPr>
          <p:cNvPr id="3" name="内容占位符 2"/>
          <p:cNvSpPr>
            <a:spLocks noGrp="1"/>
          </p:cNvSpPr>
          <p:nvPr>
            <p:ph sz="quarter" idx="13"/>
          </p:nvPr>
        </p:nvSpPr>
        <p:spPr>
          <a:xfrm>
            <a:off x="685801" y="2084416"/>
            <a:ext cx="10171386" cy="480107"/>
          </a:xfrm>
        </p:spPr>
        <p:txBody>
          <a:bodyPr/>
          <a:lstStyle/>
          <a:p>
            <a:r>
              <a:rPr lang="zh-CN" altLang="en-US" dirty="0"/>
              <a:t>多类</a:t>
            </a:r>
            <a:r>
              <a:rPr lang="en-US" altLang="zh-CN" dirty="0"/>
              <a:t>Logistic</a:t>
            </a:r>
            <a:r>
              <a:rPr lang="zh-CN" altLang="en-US" dirty="0"/>
              <a:t>回归</a:t>
            </a:r>
            <a:endParaRPr lang="en-US" altLang="zh-CN" dirty="0"/>
          </a:p>
          <a:p>
            <a:pPr marL="0" indent="0">
              <a:buNone/>
            </a:pPr>
            <a:endParaRPr lang="zh-CN" altLang="en-US" dirty="0"/>
          </a:p>
        </p:txBody>
      </p:sp>
      <p:grpSp>
        <p:nvGrpSpPr>
          <p:cNvPr id="4" name="组合 3">
            <a:extLst>
              <a:ext uri="{FF2B5EF4-FFF2-40B4-BE49-F238E27FC236}">
                <a16:creationId xmlns:a16="http://schemas.microsoft.com/office/drawing/2014/main" id="{2E9C0D6B-48BF-9D47-825E-41D52AD93F56}"/>
              </a:ext>
            </a:extLst>
          </p:cNvPr>
          <p:cNvGrpSpPr/>
          <p:nvPr/>
        </p:nvGrpSpPr>
        <p:grpSpPr>
          <a:xfrm>
            <a:off x="1848488" y="2234231"/>
            <a:ext cx="8071507" cy="2498504"/>
            <a:chOff x="1735740" y="2811174"/>
            <a:chExt cx="8071507" cy="2498504"/>
          </a:xfrm>
        </p:grpSpPr>
        <p:pic>
          <p:nvPicPr>
            <p:cNvPr id="5" name="图片 4">
              <a:extLst>
                <a:ext uri="{FF2B5EF4-FFF2-40B4-BE49-F238E27FC236}">
                  <a16:creationId xmlns:a16="http://schemas.microsoft.com/office/drawing/2014/main" id="{AC55C110-6C51-C248-A866-43EB156E66F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963917" y="2811174"/>
              <a:ext cx="5093138" cy="1069170"/>
            </a:xfrm>
            <a:prstGeom prst="rect">
              <a:avLst/>
            </a:prstGeom>
          </p:spPr>
        </p:pic>
        <p:pic>
          <p:nvPicPr>
            <p:cNvPr id="6" name="图片 5">
              <a:extLst>
                <a:ext uri="{FF2B5EF4-FFF2-40B4-BE49-F238E27FC236}">
                  <a16:creationId xmlns:a16="http://schemas.microsoft.com/office/drawing/2014/main" id="{6F1013E5-B116-8144-B8BA-60E26906FD8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735740" y="4126995"/>
              <a:ext cx="8071507" cy="1182683"/>
            </a:xfrm>
            <a:prstGeom prst="rect">
              <a:avLst/>
            </a:prstGeom>
          </p:spPr>
        </p:pic>
      </p:grpSp>
      <p:sp>
        <p:nvSpPr>
          <p:cNvPr id="7" name="文本框 6">
            <a:extLst>
              <a:ext uri="{FF2B5EF4-FFF2-40B4-BE49-F238E27FC236}">
                <a16:creationId xmlns:a16="http://schemas.microsoft.com/office/drawing/2014/main" id="{EF926998-505E-7049-A0BE-D5517FCA3C86}"/>
              </a:ext>
            </a:extLst>
          </p:cNvPr>
          <p:cNvSpPr txBox="1"/>
          <p:nvPr/>
        </p:nvSpPr>
        <p:spPr>
          <a:xfrm>
            <a:off x="1752601" y="4732735"/>
            <a:ext cx="8621485" cy="646331"/>
          </a:xfrm>
          <a:prstGeom prst="rect">
            <a:avLst/>
          </a:prstGeom>
          <a:noFill/>
        </p:spPr>
        <p:txBody>
          <a:bodyPr wrap="square" rtlCol="0">
            <a:spAutoFit/>
          </a:bodyPr>
          <a:lstStyle/>
          <a:p>
            <a:r>
              <a:rPr kumimoji="1" lang="zh-CN" altLang="en-US" dirty="0"/>
              <a:t>与二分类一样，多类问题的</a:t>
            </a:r>
            <a:r>
              <a:rPr kumimoji="1" lang="en-US" altLang="zh-CN" dirty="0"/>
              <a:t>Hessian</a:t>
            </a:r>
            <a:r>
              <a:rPr kumimoji="1" lang="zh-CN" altLang="en-US" dirty="0"/>
              <a:t>矩阵是正定的，因此误差函数有唯一的最小值。使用</a:t>
            </a:r>
            <a:r>
              <a:rPr kumimoji="1" lang="en-US" altLang="zh-CN" dirty="0"/>
              <a:t>Newton-Raphson</a:t>
            </a:r>
            <a:r>
              <a:rPr kumimoji="1" lang="zh-CN" altLang="en-US" dirty="0"/>
              <a:t>更新来获得多类问题对应的</a:t>
            </a:r>
            <a:r>
              <a:rPr kumimoji="1" lang="en-US" altLang="zh-CN" dirty="0"/>
              <a:t>IRLS</a:t>
            </a:r>
            <a:r>
              <a:rPr kumimoji="1" lang="zh-CN" altLang="en-US" dirty="0"/>
              <a:t>算法。</a:t>
            </a:r>
          </a:p>
        </p:txBody>
      </p:sp>
      <p:cxnSp>
        <p:nvCxnSpPr>
          <p:cNvPr id="8" name="直接连接符 6">
            <a:extLst>
              <a:ext uri="{FF2B5EF4-FFF2-40B4-BE49-F238E27FC236}">
                <a16:creationId xmlns:a16="http://schemas.microsoft.com/office/drawing/2014/main" id="{792971E0-DDC5-A748-877B-3BD5398EA514}"/>
              </a:ext>
            </a:extLst>
          </p:cNvPr>
          <p:cNvCxnSpPr>
            <a:cxnSpLocks/>
          </p:cNvCxnSpPr>
          <p:nvPr/>
        </p:nvCxnSpPr>
        <p:spPr>
          <a:xfrm>
            <a:off x="5884241" y="4771251"/>
            <a:ext cx="881743" cy="28464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55562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概率判别式模型</a:t>
            </a:r>
          </a:p>
        </p:txBody>
      </p:sp>
      <p:sp>
        <p:nvSpPr>
          <p:cNvPr id="3" name="内容占位符 2"/>
          <p:cNvSpPr>
            <a:spLocks noGrp="1"/>
          </p:cNvSpPr>
          <p:nvPr>
            <p:ph sz="quarter" idx="13"/>
          </p:nvPr>
        </p:nvSpPr>
        <p:spPr>
          <a:xfrm>
            <a:off x="685801" y="2084416"/>
            <a:ext cx="10171386" cy="480107"/>
          </a:xfrm>
        </p:spPr>
        <p:txBody>
          <a:bodyPr/>
          <a:lstStyle/>
          <a:p>
            <a:r>
              <a:rPr lang="en-US" altLang="zh-CN" dirty="0"/>
              <a:t>Probit</a:t>
            </a:r>
            <a:r>
              <a:rPr lang="zh-CN" altLang="en-US" dirty="0"/>
              <a:t>回归</a:t>
            </a:r>
          </a:p>
          <a:p>
            <a:pPr marL="0" indent="0">
              <a:buNone/>
            </a:pPr>
            <a:endParaRPr lang="zh-CN" altLang="en-US" dirty="0"/>
          </a:p>
        </p:txBody>
      </p:sp>
      <p:sp>
        <p:nvSpPr>
          <p:cNvPr id="4" name="文本框 3">
            <a:extLst>
              <a:ext uri="{FF2B5EF4-FFF2-40B4-BE49-F238E27FC236}">
                <a16:creationId xmlns:a16="http://schemas.microsoft.com/office/drawing/2014/main" id="{9006153B-011E-8A40-B75F-17E06C4A33CA}"/>
              </a:ext>
            </a:extLst>
          </p:cNvPr>
          <p:cNvSpPr txBox="1"/>
          <p:nvPr/>
        </p:nvSpPr>
        <p:spPr>
          <a:xfrm>
            <a:off x="1725898" y="2930916"/>
            <a:ext cx="8316687" cy="1631216"/>
          </a:xfrm>
          <a:prstGeom prst="rect">
            <a:avLst/>
          </a:prstGeom>
          <a:noFill/>
        </p:spPr>
        <p:txBody>
          <a:bodyPr wrap="square" rtlCol="0">
            <a:spAutoFit/>
          </a:bodyPr>
          <a:lstStyle/>
          <a:p>
            <a:r>
              <a:rPr kumimoji="1" lang="zh-CN" altLang="en-US" sz="2000" dirty="0"/>
              <a:t>            之前讨论的基于</a:t>
            </a:r>
            <a:r>
              <a:rPr kumimoji="1" lang="en-US" altLang="zh-CN" sz="2000" dirty="0"/>
              <a:t>sigmoid</a:t>
            </a:r>
            <a:r>
              <a:rPr kumimoji="1" lang="zh-CN" altLang="en-US" sz="2000" dirty="0"/>
              <a:t>（二分类）或</a:t>
            </a:r>
            <a:r>
              <a:rPr kumimoji="1" lang="en-US" altLang="zh-CN" sz="2000" dirty="0" err="1"/>
              <a:t>softmax</a:t>
            </a:r>
            <a:r>
              <a:rPr kumimoji="1" lang="zh-CN" altLang="en-US" sz="2000" dirty="0"/>
              <a:t>（多分类）激活函数的分类模型称为</a:t>
            </a:r>
            <a:r>
              <a:rPr kumimoji="1" lang="en-US" altLang="zh-CN" sz="2000" dirty="0"/>
              <a:t>logistic</a:t>
            </a:r>
            <a:r>
              <a:rPr kumimoji="1" lang="zh-CN" altLang="en-US" sz="2000" dirty="0"/>
              <a:t>回归，</a:t>
            </a:r>
            <a:endParaRPr kumimoji="1" lang="en-US" altLang="zh-CN" sz="2000" dirty="0"/>
          </a:p>
          <a:p>
            <a:endParaRPr kumimoji="1" lang="en-US" altLang="zh-CN" sz="2000" dirty="0"/>
          </a:p>
          <a:p>
            <a:r>
              <a:rPr kumimoji="1" lang="zh-CN" altLang="en-US" sz="2000" dirty="0"/>
              <a:t>            本章定义，基于</a:t>
            </a:r>
            <a:r>
              <a:rPr kumimoji="1" lang="en-US" altLang="zh-CN" sz="2000" dirty="0" err="1"/>
              <a:t>probit</a:t>
            </a:r>
            <a:r>
              <a:rPr kumimoji="1" lang="zh-CN" altLang="en-US" sz="2000" dirty="0"/>
              <a:t>（二分类）激活函数的一般线性模型被称为</a:t>
            </a:r>
            <a:r>
              <a:rPr kumimoji="1" lang="en-US" altLang="zh-CN" sz="2000" dirty="0" err="1"/>
              <a:t>probit</a:t>
            </a:r>
            <a:r>
              <a:rPr kumimoji="1" lang="zh-CN" altLang="en-US" sz="2000" dirty="0"/>
              <a:t>回归。</a:t>
            </a:r>
          </a:p>
        </p:txBody>
      </p:sp>
    </p:spTree>
    <p:extLst>
      <p:ext uri="{BB962C8B-B14F-4D97-AF65-F5344CB8AC3E}">
        <p14:creationId xmlns:p14="http://schemas.microsoft.com/office/powerpoint/2010/main" val="80913768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概率判别式模型</a:t>
            </a:r>
          </a:p>
        </p:txBody>
      </p:sp>
      <p:sp>
        <p:nvSpPr>
          <p:cNvPr id="3" name="内容占位符 2"/>
          <p:cNvSpPr>
            <a:spLocks noGrp="1"/>
          </p:cNvSpPr>
          <p:nvPr>
            <p:ph sz="quarter" idx="13"/>
          </p:nvPr>
        </p:nvSpPr>
        <p:spPr>
          <a:xfrm>
            <a:off x="685801" y="2084416"/>
            <a:ext cx="10171386" cy="480107"/>
          </a:xfrm>
        </p:spPr>
        <p:txBody>
          <a:bodyPr/>
          <a:lstStyle/>
          <a:p>
            <a:r>
              <a:rPr lang="en-US" altLang="zh-CN" dirty="0"/>
              <a:t>Probit</a:t>
            </a:r>
            <a:r>
              <a:rPr lang="zh-CN" altLang="en-US" dirty="0"/>
              <a:t>回归</a:t>
            </a:r>
          </a:p>
          <a:p>
            <a:pPr marL="0" indent="0">
              <a:buNone/>
            </a:pPr>
            <a:endParaRPr lang="zh-CN" altLang="en-US" dirty="0"/>
          </a:p>
        </p:txBody>
      </p:sp>
      <p:grpSp>
        <p:nvGrpSpPr>
          <p:cNvPr id="7" name="组合 6">
            <a:extLst>
              <a:ext uri="{FF2B5EF4-FFF2-40B4-BE49-F238E27FC236}">
                <a16:creationId xmlns:a16="http://schemas.microsoft.com/office/drawing/2014/main" id="{FF93F7B5-E2E3-964B-B6E6-3B2E134B1271}"/>
              </a:ext>
            </a:extLst>
          </p:cNvPr>
          <p:cNvGrpSpPr/>
          <p:nvPr/>
        </p:nvGrpSpPr>
        <p:grpSpPr>
          <a:xfrm>
            <a:off x="527757" y="3149463"/>
            <a:ext cx="4157040" cy="924487"/>
            <a:chOff x="3364089" y="2523505"/>
            <a:chExt cx="4157040" cy="924487"/>
          </a:xfrm>
        </p:grpSpPr>
        <p:pic>
          <p:nvPicPr>
            <p:cNvPr id="5" name="图片 4">
              <a:extLst>
                <a:ext uri="{FF2B5EF4-FFF2-40B4-BE49-F238E27FC236}">
                  <a16:creationId xmlns:a16="http://schemas.microsoft.com/office/drawing/2014/main" id="{A40AD1E0-CB2D-BC49-B0D5-37EDAC9065C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364089" y="2523505"/>
              <a:ext cx="2681816" cy="575338"/>
            </a:xfrm>
            <a:prstGeom prst="rect">
              <a:avLst/>
            </a:prstGeom>
          </p:spPr>
        </p:pic>
        <p:pic>
          <p:nvPicPr>
            <p:cNvPr id="6" name="图片 5">
              <a:extLst>
                <a:ext uri="{FF2B5EF4-FFF2-40B4-BE49-F238E27FC236}">
                  <a16:creationId xmlns:a16="http://schemas.microsoft.com/office/drawing/2014/main" id="{28F9D717-6B6F-4E44-B3F5-5B6494A2298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550164" y="3087795"/>
              <a:ext cx="3970965" cy="360197"/>
            </a:xfrm>
            <a:prstGeom prst="rect">
              <a:avLst/>
            </a:prstGeom>
          </p:spPr>
        </p:pic>
      </p:grpSp>
      <p:pic>
        <p:nvPicPr>
          <p:cNvPr id="8" name="图片 7">
            <a:extLst>
              <a:ext uri="{FF2B5EF4-FFF2-40B4-BE49-F238E27FC236}">
                <a16:creationId xmlns:a16="http://schemas.microsoft.com/office/drawing/2014/main" id="{78A04F20-F0A6-6A47-BE3C-6C57E673DE65}"/>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389512" y="1651456"/>
            <a:ext cx="1810491" cy="566189"/>
          </a:xfrm>
          <a:prstGeom prst="rect">
            <a:avLst/>
          </a:prstGeom>
        </p:spPr>
      </p:pic>
      <p:pic>
        <p:nvPicPr>
          <p:cNvPr id="9" name="图片 8">
            <a:extLst>
              <a:ext uri="{FF2B5EF4-FFF2-40B4-BE49-F238E27FC236}">
                <a16:creationId xmlns:a16="http://schemas.microsoft.com/office/drawing/2014/main" id="{23656AE8-8CFA-DD4B-9FF3-3EA94EE1BE6F}"/>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323768" y="2140901"/>
            <a:ext cx="4432300" cy="3442478"/>
          </a:xfrm>
          <a:prstGeom prst="rect">
            <a:avLst/>
          </a:prstGeom>
        </p:spPr>
      </p:pic>
      <p:sp>
        <p:nvSpPr>
          <p:cNvPr id="10" name="文本框 9">
            <a:extLst>
              <a:ext uri="{FF2B5EF4-FFF2-40B4-BE49-F238E27FC236}">
                <a16:creationId xmlns:a16="http://schemas.microsoft.com/office/drawing/2014/main" id="{AD5DDC06-450F-DE47-BA62-35B4A580A3EA}"/>
              </a:ext>
            </a:extLst>
          </p:cNvPr>
          <p:cNvSpPr txBox="1"/>
          <p:nvPr/>
        </p:nvSpPr>
        <p:spPr>
          <a:xfrm>
            <a:off x="685801" y="2811174"/>
            <a:ext cx="3162743" cy="369332"/>
          </a:xfrm>
          <a:prstGeom prst="rect">
            <a:avLst/>
          </a:prstGeom>
          <a:noFill/>
        </p:spPr>
        <p:txBody>
          <a:bodyPr wrap="square" rtlCol="0">
            <a:spAutoFit/>
          </a:bodyPr>
          <a:lstStyle/>
          <a:p>
            <a:r>
              <a:rPr kumimoji="1" lang="zh-CN" altLang="en-US" dirty="0"/>
              <a:t>一般线性模型的框架如下：</a:t>
            </a:r>
          </a:p>
        </p:txBody>
      </p:sp>
    </p:spTree>
    <p:extLst>
      <p:ext uri="{BB962C8B-B14F-4D97-AF65-F5344CB8AC3E}">
        <p14:creationId xmlns:p14="http://schemas.microsoft.com/office/powerpoint/2010/main" val="2983886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概率判别式模型</a:t>
            </a:r>
          </a:p>
        </p:txBody>
      </p:sp>
      <p:sp>
        <p:nvSpPr>
          <p:cNvPr id="3" name="内容占位符 2"/>
          <p:cNvSpPr>
            <a:spLocks noGrp="1"/>
          </p:cNvSpPr>
          <p:nvPr>
            <p:ph sz="quarter" idx="13"/>
          </p:nvPr>
        </p:nvSpPr>
        <p:spPr>
          <a:xfrm>
            <a:off x="685801" y="2084416"/>
            <a:ext cx="10171386" cy="480107"/>
          </a:xfrm>
        </p:spPr>
        <p:txBody>
          <a:bodyPr/>
          <a:lstStyle/>
          <a:p>
            <a:r>
              <a:rPr lang="en-US" altLang="zh-CN" dirty="0"/>
              <a:t>Probit</a:t>
            </a:r>
            <a:r>
              <a:rPr lang="zh-CN" altLang="en-US" dirty="0"/>
              <a:t>回归</a:t>
            </a:r>
          </a:p>
          <a:p>
            <a:pPr marL="0" indent="0">
              <a:buNone/>
            </a:pPr>
            <a:endParaRPr lang="zh-CN" altLang="en-US" dirty="0"/>
          </a:p>
        </p:txBody>
      </p:sp>
      <p:sp>
        <p:nvSpPr>
          <p:cNvPr id="10" name="文本框 9">
            <a:extLst>
              <a:ext uri="{FF2B5EF4-FFF2-40B4-BE49-F238E27FC236}">
                <a16:creationId xmlns:a16="http://schemas.microsoft.com/office/drawing/2014/main" id="{AD5DDC06-450F-DE47-BA62-35B4A580A3EA}"/>
              </a:ext>
            </a:extLst>
          </p:cNvPr>
          <p:cNvSpPr txBox="1"/>
          <p:nvPr/>
        </p:nvSpPr>
        <p:spPr>
          <a:xfrm>
            <a:off x="685800" y="2811174"/>
            <a:ext cx="6730999" cy="369332"/>
          </a:xfrm>
          <a:prstGeom prst="rect">
            <a:avLst/>
          </a:prstGeom>
          <a:noFill/>
        </p:spPr>
        <p:txBody>
          <a:bodyPr wrap="square" rtlCol="0">
            <a:spAutoFit/>
          </a:bodyPr>
          <a:lstStyle/>
          <a:p>
            <a:r>
              <a:rPr kumimoji="1" lang="en-US" altLang="zh-CN" dirty="0"/>
              <a:t>Probit</a:t>
            </a:r>
            <a:r>
              <a:rPr kumimoji="1" lang="zh-CN" altLang="en-US" dirty="0"/>
              <a:t>激活函数采用的是标准正态分布对应的累计分布函数，如下，</a:t>
            </a:r>
          </a:p>
        </p:txBody>
      </p:sp>
      <p:pic>
        <p:nvPicPr>
          <p:cNvPr id="4" name="图片 3">
            <a:extLst>
              <a:ext uri="{FF2B5EF4-FFF2-40B4-BE49-F238E27FC236}">
                <a16:creationId xmlns:a16="http://schemas.microsoft.com/office/drawing/2014/main" id="{8DB75E8A-0BB4-8E4B-8B6A-A315C96AA9C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952978" y="3679829"/>
            <a:ext cx="3692878" cy="948171"/>
          </a:xfrm>
          <a:prstGeom prst="rect">
            <a:avLst/>
          </a:prstGeom>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935D0DF-7B94-4749-A9D6-6CF6F648DB90}"/>
                  </a:ext>
                </a:extLst>
              </p:cNvPr>
              <p:cNvSpPr txBox="1"/>
              <p:nvPr/>
            </p:nvSpPr>
            <p:spPr>
              <a:xfrm>
                <a:off x="5552643" y="3657756"/>
                <a:ext cx="2640788" cy="7980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m:t>
                      </m:r>
                      <m:nary>
                        <m:naryPr>
                          <m:ctrlPr>
                            <a:rPr kumimoji="1" lang="en-US" altLang="zh-CN" sz="2400" b="0" i="1" smtClean="0">
                              <a:latin typeface="Cambria Math" panose="02040503050406030204" pitchFamily="18" charset="0"/>
                            </a:rPr>
                          </m:ctrlPr>
                        </m:naryPr>
                        <m:sub>
                          <m:r>
                            <m:rPr>
                              <m:brk m:alnAt="23"/>
                            </m:rP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m:t>
                          </m:r>
                        </m:sub>
                        <m:sup>
                          <m:r>
                            <a:rPr kumimoji="1" lang="en-US" altLang="zh-CN" sz="2400" b="0" i="1" smtClean="0">
                              <a:latin typeface="Cambria Math" panose="02040503050406030204" pitchFamily="18" charset="0"/>
                            </a:rPr>
                            <m:t>𝑎</m:t>
                          </m:r>
                        </m:sup>
                        <m:e>
                          <m:f>
                            <m:fPr>
                              <m:ctrlPr>
                                <a:rPr kumimoji="1" lang="en-US" altLang="zh-CN" sz="2400" b="0" i="1" smtClean="0">
                                  <a:latin typeface="Cambria Math" panose="02040503050406030204" pitchFamily="18" charset="0"/>
                                </a:rPr>
                              </m:ctrlPr>
                            </m:fPr>
                            <m:num>
                              <m:r>
                                <a:rPr kumimoji="1" lang="en-US" altLang="zh-CN" sz="2400" b="0" i="1" smtClean="0">
                                  <a:latin typeface="Cambria Math" panose="02040503050406030204" pitchFamily="18" charset="0"/>
                                </a:rPr>
                                <m:t>1</m:t>
                              </m:r>
                            </m:num>
                            <m:den>
                              <m:rad>
                                <m:radPr>
                                  <m:degHide m:val="on"/>
                                  <m:ctrlPr>
                                    <a:rPr kumimoji="1" lang="en-US" altLang="zh-CN" sz="2400" b="0" i="1" smtClean="0">
                                      <a:latin typeface="Cambria Math" panose="02040503050406030204" pitchFamily="18" charset="0"/>
                                    </a:rPr>
                                  </m:ctrlPr>
                                </m:radPr>
                                <m:deg/>
                                <m:e>
                                  <m:r>
                                    <a:rPr kumimoji="1" lang="en-US" altLang="zh-CN" sz="2400" b="0" i="1" smtClean="0">
                                      <a:latin typeface="Cambria Math" panose="02040503050406030204" pitchFamily="18" charset="0"/>
                                    </a:rPr>
                                    <m:t>2</m:t>
                                  </m:r>
                                  <m:r>
                                    <a:rPr kumimoji="1" lang="en-US" altLang="zh-CN" sz="2400" b="0" i="1" smtClean="0">
                                      <a:latin typeface="Cambria Math" panose="02040503050406030204" pitchFamily="18" charset="0"/>
                                      <a:ea typeface="Cambria Math" panose="02040503050406030204" pitchFamily="18" charset="0"/>
                                    </a:rPr>
                                    <m:t>𝜋</m:t>
                                  </m:r>
                                </m:e>
                              </m:rad>
                            </m:den>
                          </m:f>
                          <m:sSup>
                            <m:sSupPr>
                              <m:ctrlPr>
                                <a:rPr kumimoji="1" lang="en-US" altLang="zh-CN" sz="2400" b="0" i="1" smtClean="0">
                                  <a:latin typeface="Cambria Math" panose="02040503050406030204" pitchFamily="18" charset="0"/>
                                </a:rPr>
                              </m:ctrlPr>
                            </m:sSupPr>
                            <m:e>
                              <m:r>
                                <a:rPr kumimoji="1" lang="en-US" altLang="zh-CN" sz="2400" b="0" i="1" smtClean="0">
                                  <a:latin typeface="Cambria Math" panose="02040503050406030204" pitchFamily="18" charset="0"/>
                                </a:rPr>
                                <m:t>𝑒</m:t>
                              </m:r>
                            </m:e>
                            <m:sup>
                              <m:r>
                                <a:rPr kumimoji="1" lang="en-US" altLang="zh-CN" sz="2400" b="0" i="1" smtClean="0">
                                  <a:latin typeface="Cambria Math" panose="02040503050406030204" pitchFamily="18" charset="0"/>
                                </a:rPr>
                                <m:t>−</m:t>
                              </m:r>
                              <m:f>
                                <m:fPr>
                                  <m:ctrlPr>
                                    <a:rPr kumimoji="1" lang="en-US" altLang="zh-CN" sz="2400" b="0" i="1" smtClean="0">
                                      <a:latin typeface="Cambria Math" panose="02040503050406030204" pitchFamily="18" charset="0"/>
                                    </a:rPr>
                                  </m:ctrlPr>
                                </m:fPr>
                                <m:num>
                                  <m:r>
                                    <a:rPr kumimoji="1" lang="en-US" altLang="zh-CN" sz="2400" b="0" i="1" smtClean="0">
                                      <a:latin typeface="Cambria Math" panose="02040503050406030204" pitchFamily="18" charset="0"/>
                                    </a:rPr>
                                    <m:t>1</m:t>
                                  </m:r>
                                </m:num>
                                <m:den>
                                  <m:r>
                                    <a:rPr kumimoji="1" lang="en-US" altLang="zh-CN" sz="2400" b="0" i="1" smtClean="0">
                                      <a:latin typeface="Cambria Math" panose="02040503050406030204" pitchFamily="18" charset="0"/>
                                    </a:rPr>
                                    <m:t>2</m:t>
                                  </m:r>
                                </m:den>
                              </m:f>
                              <m:sSup>
                                <m:sSupPr>
                                  <m:ctrlPr>
                                    <a:rPr kumimoji="1" lang="en-US" altLang="zh-CN" sz="2400" b="0" i="1" smtClean="0">
                                      <a:latin typeface="Cambria Math" panose="02040503050406030204" pitchFamily="18" charset="0"/>
                                    </a:rPr>
                                  </m:ctrlPr>
                                </m:sSupPr>
                                <m:e>
                                  <m:r>
                                    <a:rPr kumimoji="1" lang="en-US" altLang="zh-CN" sz="2400" b="0" i="1" smtClean="0">
                                      <a:latin typeface="Cambria Math" panose="02040503050406030204" pitchFamily="18" charset="0"/>
                                      <a:ea typeface="Cambria Math" panose="02040503050406030204" pitchFamily="18" charset="0"/>
                                    </a:rPr>
                                    <m:t>𝜃</m:t>
                                  </m:r>
                                </m:e>
                                <m:sup>
                                  <m:r>
                                    <a:rPr kumimoji="1" lang="en-US" altLang="zh-CN" sz="2400" b="0" i="1" smtClean="0">
                                      <a:latin typeface="Cambria Math" panose="02040503050406030204" pitchFamily="18" charset="0"/>
                                    </a:rPr>
                                    <m:t>2</m:t>
                                  </m:r>
                                </m:sup>
                              </m:sSup>
                            </m:sup>
                          </m:sSup>
                          <m:r>
                            <a:rPr kumimoji="1" lang="en-US" altLang="zh-CN" sz="2400" b="0" i="1" smtClean="0">
                              <a:latin typeface="Cambria Math" panose="02040503050406030204" pitchFamily="18" charset="0"/>
                            </a:rPr>
                            <m:t>𝑑</m:t>
                          </m:r>
                          <m:r>
                            <a:rPr kumimoji="1" lang="en-US" altLang="zh-CN" sz="2400" b="0" i="1" smtClean="0">
                              <a:latin typeface="Cambria Math" panose="02040503050406030204" pitchFamily="18" charset="0"/>
                              <a:ea typeface="Cambria Math" panose="02040503050406030204" pitchFamily="18" charset="0"/>
                            </a:rPr>
                            <m:t>𝜃</m:t>
                          </m:r>
                        </m:e>
                      </m:nary>
                    </m:oMath>
                  </m:oMathPara>
                </a14:m>
                <a:endParaRPr kumimoji="1" lang="zh-CN" altLang="en-US" sz="2400" dirty="0"/>
              </a:p>
            </p:txBody>
          </p:sp>
        </mc:Choice>
        <mc:Fallback xmlns="">
          <p:sp>
            <p:nvSpPr>
              <p:cNvPr id="11" name="文本框 10">
                <a:extLst>
                  <a:ext uri="{FF2B5EF4-FFF2-40B4-BE49-F238E27FC236}">
                    <a16:creationId xmlns:a16="http://schemas.microsoft.com/office/drawing/2014/main" id="{F935D0DF-7B94-4749-A9D6-6CF6F648DB90}"/>
                  </a:ext>
                </a:extLst>
              </p:cNvPr>
              <p:cNvSpPr txBox="1">
                <a:spLocks noRot="1" noChangeAspect="1" noMove="1" noResize="1" noEditPoints="1" noAdjustHandles="1" noChangeArrowheads="1" noChangeShapeType="1" noTextEdit="1"/>
              </p:cNvSpPr>
              <p:nvPr/>
            </p:nvSpPr>
            <p:spPr>
              <a:xfrm>
                <a:off x="5552643" y="3657756"/>
                <a:ext cx="2640788" cy="798039"/>
              </a:xfrm>
              <a:prstGeom prst="rect">
                <a:avLst/>
              </a:prstGeom>
              <a:blipFill>
                <a:blip r:embed="rId4"/>
                <a:stretch>
                  <a:fillRect l="-36364" t="-196825" r="-1914" b="-280952"/>
                </a:stretch>
              </a:blipFill>
            </p:spPr>
            <p:txBody>
              <a:bodyPr/>
              <a:lstStyle/>
              <a:p>
                <a:r>
                  <a:rPr lang="zh-CN" altLang="en-US">
                    <a:noFill/>
                  </a:rPr>
                  <a:t> </a:t>
                </a:r>
              </a:p>
            </p:txBody>
          </p:sp>
        </mc:Fallback>
      </mc:AlternateContent>
      <p:sp>
        <p:nvSpPr>
          <p:cNvPr id="12" name="矩形 11">
            <a:extLst>
              <a:ext uri="{FF2B5EF4-FFF2-40B4-BE49-F238E27FC236}">
                <a16:creationId xmlns:a16="http://schemas.microsoft.com/office/drawing/2014/main" id="{5D628836-B931-0843-8F12-3EC58C4E2AE7}"/>
              </a:ext>
            </a:extLst>
          </p:cNvPr>
          <p:cNvSpPr/>
          <p:nvPr/>
        </p:nvSpPr>
        <p:spPr>
          <a:xfrm>
            <a:off x="685799" y="4527158"/>
            <a:ext cx="9711267" cy="923330"/>
          </a:xfrm>
          <a:prstGeom prst="rect">
            <a:avLst/>
          </a:prstGeom>
        </p:spPr>
        <p:txBody>
          <a:bodyPr wrap="square">
            <a:spAutoFit/>
          </a:bodyPr>
          <a:lstStyle/>
          <a:p>
            <a:r>
              <a:rPr lang="zh-CN" altLang="en-US" dirty="0"/>
              <a:t>我们可以直接推广之前讨论的思想，使用最大似然法来确定模型的参数。在实际应用中，使用</a:t>
            </a:r>
            <a:r>
              <a:rPr lang="en" altLang="zh-CN" dirty="0" err="1"/>
              <a:t>probit</a:t>
            </a:r>
            <a:r>
              <a:rPr lang="zh-CN" altLang="en-US" dirty="0"/>
              <a:t>回归得到的结果倾向于与</a:t>
            </a:r>
            <a:r>
              <a:rPr lang="en" altLang="zh-CN" dirty="0"/>
              <a:t>logistic</a:t>
            </a:r>
            <a:r>
              <a:rPr lang="zh-CN" altLang="en-US" dirty="0"/>
              <a:t>回归得到的结果类似。这是因为两者的激活函数通过一定缩放之后很相近。</a:t>
            </a:r>
            <a:endParaRPr kumimoji="1" lang="zh-CN" altLang="en-US" dirty="0"/>
          </a:p>
        </p:txBody>
      </p:sp>
    </p:spTree>
    <p:extLst>
      <p:ext uri="{BB962C8B-B14F-4D97-AF65-F5344CB8AC3E}">
        <p14:creationId xmlns:p14="http://schemas.microsoft.com/office/powerpoint/2010/main" val="42201011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概念</a:t>
            </a:r>
          </a:p>
        </p:txBody>
      </p:sp>
      <mc:AlternateContent xmlns:mc="http://schemas.openxmlformats.org/markup-compatibility/2006" xmlns:a14="http://schemas.microsoft.com/office/drawing/2010/main">
        <mc:Choice Requires="a14">
          <p:sp>
            <p:nvSpPr>
              <p:cNvPr id="3" name="内容占位符 2"/>
              <p:cNvSpPr>
                <a:spLocks noGrp="1"/>
              </p:cNvSpPr>
              <p:nvPr>
                <p:ph sz="quarter" idx="13"/>
              </p:nvPr>
            </p:nvSpPr>
            <p:spPr>
              <a:xfrm>
                <a:off x="559294" y="1837765"/>
                <a:ext cx="10523390" cy="3311189"/>
              </a:xfrm>
            </p:spPr>
            <p:txBody>
              <a:bodyPr>
                <a:noAutofit/>
              </a:bodyPr>
              <a:lstStyle/>
              <a:p>
                <a:pPr marL="0" indent="0">
                  <a:buNone/>
                </a:pPr>
                <a:r>
                  <a:rPr lang="zh-CN" altLang="en-US">
                    <a:latin typeface="+mn-ea"/>
                  </a:rPr>
                  <a:t>判别函数是⼀个以向量 </a:t>
                </a:r>
                <a:r>
                  <a:rPr lang="en-US" altLang="zh-CN">
                    <a:latin typeface="+mn-ea"/>
                  </a:rPr>
                  <a:t>x </a:t>
                </a:r>
                <a:r>
                  <a:rPr lang="zh-CN" altLang="en-US">
                    <a:latin typeface="+mn-ea"/>
                  </a:rPr>
                  <a:t>为输⼊，把它分配到 </a:t>
                </a:r>
                <a:r>
                  <a:rPr lang="en-US" altLang="zh-CN">
                    <a:latin typeface="+mn-ea"/>
                  </a:rPr>
                  <a:t>K </a:t>
                </a:r>
                <a:r>
                  <a:rPr lang="zh-CN" altLang="en-US">
                    <a:latin typeface="+mn-ea"/>
                  </a:rPr>
                  <a:t>个类别中的某⼀个类别（记作</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𝑘</m:t>
                        </m:r>
                      </m:sub>
                    </m:sSub>
                  </m:oMath>
                </a14:m>
                <a:r>
                  <a:rPr lang="en-US" altLang="zh-CN">
                    <a:latin typeface="+mn-ea"/>
                  </a:rPr>
                  <a:t> </a:t>
                </a:r>
                <a:r>
                  <a:rPr lang="zh-CN" altLang="en-US">
                    <a:latin typeface="+mn-ea"/>
                  </a:rPr>
                  <a:t>）的函数。</a:t>
                </a:r>
                <a:endParaRPr lang="en-US" altLang="zh-CN">
                  <a:latin typeface="+mn-ea"/>
                </a:endParaRPr>
              </a:p>
              <a:p>
                <a:pPr marL="0" indent="0">
                  <a:buNone/>
                </a:pPr>
                <a:r>
                  <a:rPr lang="zh-CN" altLang="en-US">
                    <a:latin typeface="+mn-ea"/>
                  </a:rPr>
                  <a:t>本章中，我们把我们的精⼒集中于</a:t>
                </a:r>
                <a:r>
                  <a:rPr lang="zh-CN" altLang="en-US" b="1">
                    <a:latin typeface="+mn-ea"/>
                  </a:rPr>
                  <a:t>线性判别函数</a:t>
                </a:r>
                <a:r>
                  <a:rPr lang="zh-CN" altLang="en-US">
                    <a:latin typeface="+mn-ea"/>
                  </a:rPr>
                  <a:t>（ </a:t>
                </a:r>
                <a:r>
                  <a:rPr lang="en-US" altLang="zh-CN">
                    <a:latin typeface="+mn-ea"/>
                  </a:rPr>
                  <a:t>linear discriminant function </a:t>
                </a:r>
                <a:r>
                  <a:rPr lang="zh-CN" altLang="en-US">
                    <a:latin typeface="+mn-ea"/>
                  </a:rPr>
                  <a:t>），即那些决策⾯是超平⾯的判别函数。</a:t>
                </a:r>
              </a:p>
            </p:txBody>
          </p:sp>
        </mc:Choice>
        <mc:Fallback xmlns="">
          <p:sp>
            <p:nvSpPr>
              <p:cNvPr id="3" name="内容占位符 2"/>
              <p:cNvSpPr>
                <a:spLocks noGrp="1" noRot="1" noChangeAspect="1" noMove="1" noResize="1" noEditPoints="1" noAdjustHandles="1" noChangeArrowheads="1" noChangeShapeType="1" noTextEdit="1"/>
              </p:cNvSpPr>
              <p:nvPr>
                <p:ph sz="quarter" idx="13"/>
              </p:nvPr>
            </p:nvSpPr>
            <p:spPr>
              <a:xfrm>
                <a:off x="559294" y="1837765"/>
                <a:ext cx="10523390" cy="3311189"/>
              </a:xfrm>
              <a:blipFill>
                <a:blip r:embed="rId2"/>
                <a:stretch>
                  <a:fillRect l="-637" r="-2955"/>
                </a:stretch>
              </a:blipFill>
            </p:spPr>
            <p:txBody>
              <a:bodyPr/>
              <a:lstStyle/>
              <a:p>
                <a:r>
                  <a:rPr lang="zh-CN" altLang="en-US">
                    <a:noFill/>
                  </a:rPr>
                  <a:t> </a:t>
                </a:r>
              </a:p>
            </p:txBody>
          </p:sp>
        </mc:Fallback>
      </mc:AlternateContent>
      <p:sp>
        <p:nvSpPr>
          <p:cNvPr id="5" name="文本框 4"/>
          <p:cNvSpPr txBox="1"/>
          <p:nvPr/>
        </p:nvSpPr>
        <p:spPr>
          <a:xfrm>
            <a:off x="10680470" y="5805995"/>
            <a:ext cx="669511" cy="461665"/>
          </a:xfrm>
          <a:prstGeom prst="rect">
            <a:avLst/>
          </a:prstGeom>
          <a:noFill/>
        </p:spPr>
        <p:txBody>
          <a:bodyPr wrap="square" rtlCol="0">
            <a:spAutoFit/>
          </a:bodyPr>
          <a:lstStyle/>
          <a:p>
            <a:r>
              <a:rPr lang="en-US" altLang="zh-CN" sz="2400">
                <a:solidFill>
                  <a:schemeClr val="tx1">
                    <a:lumMod val="85000"/>
                    <a:lumOff val="15000"/>
                  </a:schemeClr>
                </a:solidFill>
                <a:latin typeface="Bodoni MT Black" panose="02070A03080606020203" pitchFamily="18" charset="0"/>
              </a:rPr>
              <a:t>4</a:t>
            </a:r>
            <a:endParaRPr lang="zh-CN" altLang="en-US" sz="2400">
              <a:solidFill>
                <a:schemeClr val="tx1">
                  <a:lumMod val="85000"/>
                  <a:lumOff val="15000"/>
                </a:schemeClr>
              </a:solidFill>
              <a:latin typeface="Bodoni MT Black" panose="02070A03080606020203" pitchFamily="18" charset="0"/>
            </a:endParaRPr>
          </a:p>
        </p:txBody>
      </p:sp>
    </p:spTree>
    <p:extLst>
      <p:ext uri="{BB962C8B-B14F-4D97-AF65-F5344CB8AC3E}">
        <p14:creationId xmlns:p14="http://schemas.microsoft.com/office/powerpoint/2010/main" val="282191375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概率判别式模型</a:t>
            </a:r>
          </a:p>
        </p:txBody>
      </p:sp>
      <p:sp>
        <p:nvSpPr>
          <p:cNvPr id="3" name="内容占位符 2"/>
          <p:cNvSpPr>
            <a:spLocks noGrp="1"/>
          </p:cNvSpPr>
          <p:nvPr>
            <p:ph sz="quarter" idx="13"/>
          </p:nvPr>
        </p:nvSpPr>
        <p:spPr>
          <a:xfrm>
            <a:off x="685801" y="2084416"/>
            <a:ext cx="10171386" cy="480107"/>
          </a:xfrm>
        </p:spPr>
        <p:txBody>
          <a:bodyPr/>
          <a:lstStyle/>
          <a:p>
            <a:r>
              <a:rPr lang="en-US" altLang="zh-CN" dirty="0"/>
              <a:t>Probit</a:t>
            </a:r>
            <a:r>
              <a:rPr lang="zh-CN" altLang="en-US" dirty="0"/>
              <a:t>回归 </a:t>
            </a:r>
            <a:r>
              <a:rPr lang="en-US" altLang="zh-CN" dirty="0"/>
              <a:t>VS</a:t>
            </a:r>
            <a:r>
              <a:rPr lang="zh-CN" altLang="en-US" dirty="0"/>
              <a:t> </a:t>
            </a:r>
            <a:r>
              <a:rPr lang="en-US" altLang="zh-CN" dirty="0"/>
              <a:t>LOGISTIC</a:t>
            </a:r>
            <a:r>
              <a:rPr lang="zh-CN" altLang="en-US" dirty="0"/>
              <a:t>回归</a:t>
            </a:r>
          </a:p>
          <a:p>
            <a:pPr marL="0" indent="0">
              <a:buNone/>
            </a:pPr>
            <a:endParaRPr lang="zh-CN" altLang="en-US" dirty="0"/>
          </a:p>
        </p:txBody>
      </p:sp>
      <p:pic>
        <p:nvPicPr>
          <p:cNvPr id="4" name="图片 3">
            <a:extLst>
              <a:ext uri="{FF2B5EF4-FFF2-40B4-BE49-F238E27FC236}">
                <a16:creationId xmlns:a16="http://schemas.microsoft.com/office/drawing/2014/main" id="{E57CF586-CE80-CA44-A011-953EA109A51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771494" y="1657288"/>
            <a:ext cx="5626100" cy="3830740"/>
          </a:xfrm>
          <a:prstGeom prst="rect">
            <a:avLst/>
          </a:prstGeom>
        </p:spPr>
      </p:pic>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3CF38E41-8B53-9243-9E17-7614F1339FC3}"/>
                  </a:ext>
                </a:extLst>
              </p:cNvPr>
              <p:cNvSpPr/>
              <p:nvPr/>
            </p:nvSpPr>
            <p:spPr>
              <a:xfrm>
                <a:off x="7556089" y="1407093"/>
                <a:ext cx="205691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zh-CN" altLang="en-US" i="1">
                          <a:latin typeface="Cambria Math" panose="02040503050406030204" pitchFamily="18" charset="0"/>
                          <a:ea typeface="Cambria Math" panose="02040503050406030204" pitchFamily="18" charset="0"/>
                        </a:rPr>
                        <m:t>缩放</m:t>
                      </m:r>
                      <m:r>
                        <a:rPr kumimoji="1" lang="zh-CN" altLang="en-US" i="1" smtClean="0">
                          <a:latin typeface="Cambria Math" panose="02040503050406030204" pitchFamily="18" charset="0"/>
                          <a:ea typeface="Cambria Math" panose="02040503050406030204" pitchFamily="18" charset="0"/>
                        </a:rPr>
                        <m:t>因子</m:t>
                      </m:r>
                      <m:sSup>
                        <m:sSupPr>
                          <m:ctrlPr>
                            <a:rPr kumimoji="1" lang="en-US" altLang="zh-CN" i="1" smtClean="0">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𝜆</m:t>
                          </m:r>
                        </m:e>
                        <m:sup>
                          <m:r>
                            <a:rPr kumimoji="1" lang="en-US" altLang="zh-CN" b="0" i="1" smtClean="0">
                              <a:latin typeface="Cambria Math" panose="02040503050406030204" pitchFamily="18" charset="0"/>
                              <a:ea typeface="Cambria Math" panose="02040503050406030204" pitchFamily="18" charset="0"/>
                            </a:rPr>
                            <m:t>2</m:t>
                          </m:r>
                        </m:sup>
                      </m:sSup>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𝜋</m:t>
                      </m:r>
                      <m:r>
                        <a:rPr kumimoji="1" lang="en-US" altLang="zh-CN" b="0" i="1" smtClean="0">
                          <a:latin typeface="Cambria Math" panose="02040503050406030204" pitchFamily="18" charset="0"/>
                          <a:ea typeface="Cambria Math" panose="02040503050406030204" pitchFamily="18" charset="0"/>
                        </a:rPr>
                        <m:t>/8</m:t>
                      </m:r>
                    </m:oMath>
                  </m:oMathPara>
                </a14:m>
                <a:endParaRPr lang="zh-CN" altLang="en-US" dirty="0"/>
              </a:p>
            </p:txBody>
          </p:sp>
        </mc:Choice>
        <mc:Fallback xmlns="">
          <p:sp>
            <p:nvSpPr>
              <p:cNvPr id="10" name="矩形 9">
                <a:extLst>
                  <a:ext uri="{FF2B5EF4-FFF2-40B4-BE49-F238E27FC236}">
                    <a16:creationId xmlns:a16="http://schemas.microsoft.com/office/drawing/2014/main" id="{3CF38E41-8B53-9243-9E17-7614F1339FC3}"/>
                  </a:ext>
                </a:extLst>
              </p:cNvPr>
              <p:cNvSpPr>
                <a:spLocks noRot="1" noChangeAspect="1" noMove="1" noResize="1" noEditPoints="1" noAdjustHandles="1" noChangeArrowheads="1" noChangeShapeType="1" noTextEdit="1"/>
              </p:cNvSpPr>
              <p:nvPr/>
            </p:nvSpPr>
            <p:spPr>
              <a:xfrm>
                <a:off x="7556089" y="1407093"/>
                <a:ext cx="2056910" cy="369332"/>
              </a:xfrm>
              <a:prstGeom prst="rect">
                <a:avLst/>
              </a:prstGeom>
              <a:blipFill>
                <a:blip r:embed="rId4"/>
                <a:stretch>
                  <a:fillRect b="-13333"/>
                </a:stretch>
              </a:blipFill>
            </p:spPr>
            <p:txBody>
              <a:bodyPr/>
              <a:lstStyle/>
              <a:p>
                <a:r>
                  <a:rPr lang="zh-CN" altLang="en-US">
                    <a:noFill/>
                  </a:rPr>
                  <a:t> </a:t>
                </a:r>
              </a:p>
            </p:txBody>
          </p:sp>
        </mc:Fallback>
      </mc:AlternateContent>
      <p:grpSp>
        <p:nvGrpSpPr>
          <p:cNvPr id="13" name="组合 12">
            <a:extLst>
              <a:ext uri="{FF2B5EF4-FFF2-40B4-BE49-F238E27FC236}">
                <a16:creationId xmlns:a16="http://schemas.microsoft.com/office/drawing/2014/main" id="{DCC688CA-0AE6-0844-A004-72B40820CEA8}"/>
              </a:ext>
            </a:extLst>
          </p:cNvPr>
          <p:cNvGrpSpPr/>
          <p:nvPr/>
        </p:nvGrpSpPr>
        <p:grpSpPr>
          <a:xfrm>
            <a:off x="850446" y="2811174"/>
            <a:ext cx="4756403" cy="1848406"/>
            <a:chOff x="191911" y="2774804"/>
            <a:chExt cx="4756403" cy="1848406"/>
          </a:xfrm>
        </p:grpSpPr>
        <p:pic>
          <p:nvPicPr>
            <p:cNvPr id="6" name="图片 5">
              <a:extLst>
                <a:ext uri="{FF2B5EF4-FFF2-40B4-BE49-F238E27FC236}">
                  <a16:creationId xmlns:a16="http://schemas.microsoft.com/office/drawing/2014/main" id="{581DC30F-CD38-0D4E-88AB-E19199340DEA}"/>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141185" y="2774804"/>
              <a:ext cx="2743651" cy="791611"/>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C10ACB53-B6B5-F343-9F34-AE88A618ACD7}"/>
                    </a:ext>
                  </a:extLst>
                </p:cNvPr>
                <p:cNvSpPr txBox="1"/>
                <p:nvPr/>
              </p:nvSpPr>
              <p:spPr>
                <a:xfrm>
                  <a:off x="1364641" y="3776696"/>
                  <a:ext cx="3583673" cy="8465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l-GR" altLang="zh-CN" sz="2400" b="0" i="1" smtClean="0">
                            <a:latin typeface="Cambria Math" panose="02040503050406030204" pitchFamily="18" charset="0"/>
                            <a:ea typeface="Cambria Math" panose="02040503050406030204" pitchFamily="18" charset="0"/>
                          </a:rPr>
                          <m:t>Φ</m:t>
                        </m:r>
                        <m:r>
                          <a:rPr kumimoji="1" lang="en-US" altLang="zh-CN" sz="2400" b="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𝜆</m:t>
                        </m:r>
                        <m:r>
                          <a:rPr kumimoji="1" lang="en-US" altLang="zh-CN" sz="2400" b="0" i="1" smtClean="0">
                            <a:latin typeface="Cambria Math" panose="02040503050406030204" pitchFamily="18" charset="0"/>
                            <a:ea typeface="Cambria Math" panose="02040503050406030204" pitchFamily="18" charset="0"/>
                          </a:rPr>
                          <m:t>𝑎</m:t>
                        </m:r>
                        <m:r>
                          <a:rPr kumimoji="1" lang="en-US" altLang="zh-CN" sz="2400" b="0" i="1" smtClean="0">
                            <a:latin typeface="Cambria Math" panose="02040503050406030204" pitchFamily="18" charset="0"/>
                            <a:ea typeface="Cambria Math" panose="02040503050406030204" pitchFamily="18" charset="0"/>
                          </a:rPr>
                          <m:t>)=</m:t>
                        </m:r>
                        <m:nary>
                          <m:naryPr>
                            <m:ctrlPr>
                              <a:rPr kumimoji="1" lang="en-US" altLang="zh-CN" sz="2400" b="0" i="1" smtClean="0">
                                <a:latin typeface="Cambria Math" panose="02040503050406030204" pitchFamily="18" charset="0"/>
                              </a:rPr>
                            </m:ctrlPr>
                          </m:naryPr>
                          <m:sub>
                            <m:r>
                              <m:rPr>
                                <m:brk m:alnAt="23"/>
                              </m:rP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m:t>
                            </m:r>
                          </m:sub>
                          <m:sup>
                            <m:r>
                              <a:rPr kumimoji="1" lang="en-US" altLang="zh-CN" sz="2400" b="0" i="1" smtClean="0">
                                <a:latin typeface="Cambria Math" panose="02040503050406030204" pitchFamily="18" charset="0"/>
                                <a:ea typeface="Cambria Math" panose="02040503050406030204" pitchFamily="18" charset="0"/>
                              </a:rPr>
                              <m:t>𝜆</m:t>
                            </m:r>
                            <m:r>
                              <a:rPr kumimoji="1" lang="en-US" altLang="zh-CN" sz="2400" b="0" i="1" smtClean="0">
                                <a:latin typeface="Cambria Math" panose="02040503050406030204" pitchFamily="18" charset="0"/>
                              </a:rPr>
                              <m:t>𝑎</m:t>
                            </m:r>
                          </m:sup>
                          <m:e>
                            <m:f>
                              <m:fPr>
                                <m:ctrlPr>
                                  <a:rPr kumimoji="1" lang="en-US" altLang="zh-CN" sz="2400" b="0" i="1" smtClean="0">
                                    <a:latin typeface="Cambria Math" panose="02040503050406030204" pitchFamily="18" charset="0"/>
                                  </a:rPr>
                                </m:ctrlPr>
                              </m:fPr>
                              <m:num>
                                <m:r>
                                  <a:rPr kumimoji="1" lang="en-US" altLang="zh-CN" sz="2400" b="0" i="1" smtClean="0">
                                    <a:latin typeface="Cambria Math" panose="02040503050406030204" pitchFamily="18" charset="0"/>
                                  </a:rPr>
                                  <m:t>1</m:t>
                                </m:r>
                              </m:num>
                              <m:den>
                                <m:rad>
                                  <m:radPr>
                                    <m:degHide m:val="on"/>
                                    <m:ctrlPr>
                                      <a:rPr kumimoji="1" lang="en-US" altLang="zh-CN" sz="2400" b="0" i="1" smtClean="0">
                                        <a:latin typeface="Cambria Math" panose="02040503050406030204" pitchFamily="18" charset="0"/>
                                      </a:rPr>
                                    </m:ctrlPr>
                                  </m:radPr>
                                  <m:deg/>
                                  <m:e>
                                    <m:r>
                                      <a:rPr kumimoji="1" lang="en-US" altLang="zh-CN" sz="2400" b="0" i="1" smtClean="0">
                                        <a:latin typeface="Cambria Math" panose="02040503050406030204" pitchFamily="18" charset="0"/>
                                      </a:rPr>
                                      <m:t>2</m:t>
                                    </m:r>
                                    <m:r>
                                      <a:rPr kumimoji="1" lang="en-US" altLang="zh-CN" sz="2400" b="0" i="1" smtClean="0">
                                        <a:latin typeface="Cambria Math" panose="02040503050406030204" pitchFamily="18" charset="0"/>
                                        <a:ea typeface="Cambria Math" panose="02040503050406030204" pitchFamily="18" charset="0"/>
                                      </a:rPr>
                                      <m:t>𝜋</m:t>
                                    </m:r>
                                  </m:e>
                                </m:rad>
                              </m:den>
                            </m:f>
                            <m:sSup>
                              <m:sSupPr>
                                <m:ctrlPr>
                                  <a:rPr kumimoji="1" lang="en-US" altLang="zh-CN" sz="2400" b="0" i="1" smtClean="0">
                                    <a:latin typeface="Cambria Math" panose="02040503050406030204" pitchFamily="18" charset="0"/>
                                  </a:rPr>
                                </m:ctrlPr>
                              </m:sSupPr>
                              <m:e>
                                <m:r>
                                  <a:rPr kumimoji="1" lang="en-US" altLang="zh-CN" sz="2400" b="0" i="1" smtClean="0">
                                    <a:latin typeface="Cambria Math" panose="02040503050406030204" pitchFamily="18" charset="0"/>
                                  </a:rPr>
                                  <m:t>𝑒</m:t>
                                </m:r>
                              </m:e>
                              <m:sup>
                                <m:r>
                                  <a:rPr kumimoji="1" lang="en-US" altLang="zh-CN" sz="2400" b="0" i="1" smtClean="0">
                                    <a:latin typeface="Cambria Math" panose="02040503050406030204" pitchFamily="18" charset="0"/>
                                  </a:rPr>
                                  <m:t>−</m:t>
                                </m:r>
                                <m:f>
                                  <m:fPr>
                                    <m:ctrlPr>
                                      <a:rPr kumimoji="1" lang="en-US" altLang="zh-CN" sz="2400" b="0" i="1" smtClean="0">
                                        <a:latin typeface="Cambria Math" panose="02040503050406030204" pitchFamily="18" charset="0"/>
                                      </a:rPr>
                                    </m:ctrlPr>
                                  </m:fPr>
                                  <m:num>
                                    <m:r>
                                      <a:rPr kumimoji="1" lang="en-US" altLang="zh-CN" sz="2400" b="0" i="1" smtClean="0">
                                        <a:latin typeface="Cambria Math" panose="02040503050406030204" pitchFamily="18" charset="0"/>
                                      </a:rPr>
                                      <m:t>1</m:t>
                                    </m:r>
                                  </m:num>
                                  <m:den>
                                    <m:r>
                                      <a:rPr kumimoji="1" lang="en-US" altLang="zh-CN" sz="2400" b="0" i="1" smtClean="0">
                                        <a:latin typeface="Cambria Math" panose="02040503050406030204" pitchFamily="18" charset="0"/>
                                      </a:rPr>
                                      <m:t>2</m:t>
                                    </m:r>
                                  </m:den>
                                </m:f>
                                <m:sSup>
                                  <m:sSupPr>
                                    <m:ctrlPr>
                                      <a:rPr kumimoji="1" lang="en-US" altLang="zh-CN" sz="2400" b="0" i="1" smtClean="0">
                                        <a:latin typeface="Cambria Math" panose="02040503050406030204" pitchFamily="18" charset="0"/>
                                      </a:rPr>
                                    </m:ctrlPr>
                                  </m:sSupPr>
                                  <m:e>
                                    <m:r>
                                      <a:rPr kumimoji="1" lang="en-US" altLang="zh-CN" sz="2400" b="0" i="1" smtClean="0">
                                        <a:latin typeface="Cambria Math" panose="02040503050406030204" pitchFamily="18" charset="0"/>
                                        <a:ea typeface="Cambria Math" panose="02040503050406030204" pitchFamily="18" charset="0"/>
                                      </a:rPr>
                                      <m:t>𝜃</m:t>
                                    </m:r>
                                  </m:e>
                                  <m:sup>
                                    <m:r>
                                      <a:rPr kumimoji="1" lang="en-US" altLang="zh-CN" sz="2400" b="0" i="1" smtClean="0">
                                        <a:latin typeface="Cambria Math" panose="02040503050406030204" pitchFamily="18" charset="0"/>
                                      </a:rPr>
                                      <m:t>2</m:t>
                                    </m:r>
                                  </m:sup>
                                </m:sSup>
                              </m:sup>
                            </m:sSup>
                            <m:r>
                              <a:rPr kumimoji="1" lang="en-US" altLang="zh-CN" sz="2400" b="0" i="1" smtClean="0">
                                <a:latin typeface="Cambria Math" panose="02040503050406030204" pitchFamily="18" charset="0"/>
                              </a:rPr>
                              <m:t>𝑑</m:t>
                            </m:r>
                            <m:r>
                              <a:rPr kumimoji="1" lang="en-US" altLang="zh-CN" sz="2400" b="0" i="1" smtClean="0">
                                <a:latin typeface="Cambria Math" panose="02040503050406030204" pitchFamily="18" charset="0"/>
                                <a:ea typeface="Cambria Math" panose="02040503050406030204" pitchFamily="18" charset="0"/>
                              </a:rPr>
                              <m:t>𝜃</m:t>
                            </m:r>
                          </m:e>
                        </m:nary>
                      </m:oMath>
                    </m:oMathPara>
                  </a14:m>
                  <a:endParaRPr kumimoji="1" lang="zh-CN" altLang="en-US" sz="2400" dirty="0"/>
                </a:p>
              </p:txBody>
            </p:sp>
          </mc:Choice>
          <mc:Fallback xmlns="">
            <p:sp>
              <p:nvSpPr>
                <p:cNvPr id="9" name="文本框 8">
                  <a:extLst>
                    <a:ext uri="{FF2B5EF4-FFF2-40B4-BE49-F238E27FC236}">
                      <a16:creationId xmlns:a16="http://schemas.microsoft.com/office/drawing/2014/main" id="{C10ACB53-B6B5-F343-9F34-AE88A618ACD7}"/>
                    </a:ext>
                  </a:extLst>
                </p:cNvPr>
                <p:cNvSpPr txBox="1">
                  <a:spLocks noRot="1" noChangeAspect="1" noMove="1" noResize="1" noEditPoints="1" noAdjustHandles="1" noChangeArrowheads="1" noChangeShapeType="1" noTextEdit="1"/>
                </p:cNvSpPr>
                <p:nvPr/>
              </p:nvSpPr>
              <p:spPr>
                <a:xfrm>
                  <a:off x="1364641" y="3776696"/>
                  <a:ext cx="3583673" cy="846514"/>
                </a:xfrm>
                <a:prstGeom prst="rect">
                  <a:avLst/>
                </a:prstGeom>
                <a:blipFill>
                  <a:blip r:embed="rId6"/>
                  <a:stretch>
                    <a:fillRect l="-1413" t="-179104" r="-1413" b="-264179"/>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087F7FC3-7BC4-B44C-8517-E1F8C1C69CC2}"/>
                </a:ext>
              </a:extLst>
            </p:cNvPr>
            <p:cNvSpPr txBox="1"/>
            <p:nvPr/>
          </p:nvSpPr>
          <p:spPr>
            <a:xfrm>
              <a:off x="191911" y="2980267"/>
              <a:ext cx="1172730" cy="369332"/>
            </a:xfrm>
            <a:prstGeom prst="rect">
              <a:avLst/>
            </a:prstGeom>
            <a:noFill/>
          </p:spPr>
          <p:txBody>
            <a:bodyPr wrap="square" rtlCol="0">
              <a:spAutoFit/>
            </a:bodyPr>
            <a:lstStyle/>
            <a:p>
              <a:r>
                <a:rPr kumimoji="1" lang="zh-CN" altLang="en-US" dirty="0"/>
                <a:t>红色实线</a:t>
              </a:r>
            </a:p>
          </p:txBody>
        </p:sp>
        <p:sp>
          <p:nvSpPr>
            <p:cNvPr id="12" name="文本框 11">
              <a:extLst>
                <a:ext uri="{FF2B5EF4-FFF2-40B4-BE49-F238E27FC236}">
                  <a16:creationId xmlns:a16="http://schemas.microsoft.com/office/drawing/2014/main" id="{8C37129E-DC0A-644F-9686-4C3658C24920}"/>
                </a:ext>
              </a:extLst>
            </p:cNvPr>
            <p:cNvSpPr txBox="1"/>
            <p:nvPr/>
          </p:nvSpPr>
          <p:spPr>
            <a:xfrm>
              <a:off x="191911" y="4015287"/>
              <a:ext cx="1172730" cy="369332"/>
            </a:xfrm>
            <a:prstGeom prst="rect">
              <a:avLst/>
            </a:prstGeom>
            <a:noFill/>
          </p:spPr>
          <p:txBody>
            <a:bodyPr wrap="square" rtlCol="0">
              <a:spAutoFit/>
            </a:bodyPr>
            <a:lstStyle/>
            <a:p>
              <a:r>
                <a:rPr kumimoji="1" lang="zh-CN" altLang="en-US" dirty="0"/>
                <a:t>蓝色虚线</a:t>
              </a:r>
            </a:p>
          </p:txBody>
        </p:sp>
      </p:gr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ACECF52F-AAFD-884F-BAD8-39A0BB4D7064}"/>
                  </a:ext>
                </a:extLst>
              </p:cNvPr>
              <p:cNvSpPr/>
              <p:nvPr/>
            </p:nvSpPr>
            <p:spPr>
              <a:xfrm>
                <a:off x="7471422" y="5242022"/>
                <a:ext cx="284404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曲线</m:t>
                      </m:r>
                      <m:r>
                        <a:rPr lang="zh-CN" altLang="en-US" i="1">
                          <a:latin typeface="Cambria Math" panose="02040503050406030204" pitchFamily="18" charset="0"/>
                        </a:rPr>
                        <m:t>在</m:t>
                      </m:r>
                      <m:r>
                        <m:rPr>
                          <m:sty m:val="p"/>
                        </m:rPr>
                        <a:rPr lang="en-US" altLang="zh-CN" i="1" smtClean="0">
                          <a:latin typeface="Cambria Math" panose="02040503050406030204" pitchFamily="18" charset="0"/>
                        </a:rPr>
                        <m:t>a</m:t>
                      </m:r>
                      <m:r>
                        <a:rPr lang="en-US" altLang="zh-CN" b="0" i="1" smtClean="0">
                          <a:latin typeface="Cambria Math" panose="02040503050406030204" pitchFamily="18" charset="0"/>
                        </a:rPr>
                        <m:t>=0</m:t>
                      </m:r>
                      <m:r>
                        <a:rPr lang="zh-CN" altLang="en-US" i="1">
                          <a:latin typeface="Cambria Math" panose="02040503050406030204" pitchFamily="18" charset="0"/>
                        </a:rPr>
                        <m:t>处</m:t>
                      </m:r>
                      <m:r>
                        <a:rPr lang="zh-CN" altLang="en-US" i="1" smtClean="0">
                          <a:latin typeface="Cambria Math" panose="02040503050406030204" pitchFamily="18" charset="0"/>
                        </a:rPr>
                        <m:t>的</m:t>
                      </m:r>
                      <m:r>
                        <a:rPr lang="zh-CN" altLang="en-US" i="1">
                          <a:latin typeface="Cambria Math" panose="02040503050406030204" pitchFamily="18" charset="0"/>
                        </a:rPr>
                        <m:t>导数</m:t>
                      </m:r>
                      <m:r>
                        <a:rPr lang="zh-CN" altLang="en-US" i="1" smtClean="0">
                          <a:latin typeface="Cambria Math" panose="02040503050406030204" pitchFamily="18" charset="0"/>
                        </a:rPr>
                        <m:t>相同</m:t>
                      </m:r>
                    </m:oMath>
                  </m:oMathPara>
                </a14:m>
                <a:endParaRPr lang="zh-CN" altLang="en-US" dirty="0"/>
              </a:p>
            </p:txBody>
          </p:sp>
        </mc:Choice>
        <mc:Fallback xmlns="">
          <p:sp>
            <p:nvSpPr>
              <p:cNvPr id="14" name="矩形 13">
                <a:extLst>
                  <a:ext uri="{FF2B5EF4-FFF2-40B4-BE49-F238E27FC236}">
                    <a16:creationId xmlns:a16="http://schemas.microsoft.com/office/drawing/2014/main" id="{ACECF52F-AAFD-884F-BAD8-39A0BB4D7064}"/>
                  </a:ext>
                </a:extLst>
              </p:cNvPr>
              <p:cNvSpPr>
                <a:spLocks noRot="1" noChangeAspect="1" noMove="1" noResize="1" noEditPoints="1" noAdjustHandles="1" noChangeArrowheads="1" noChangeShapeType="1" noTextEdit="1"/>
              </p:cNvSpPr>
              <p:nvPr/>
            </p:nvSpPr>
            <p:spPr>
              <a:xfrm>
                <a:off x="7471422" y="5242022"/>
                <a:ext cx="2844047" cy="369332"/>
              </a:xfrm>
              <a:prstGeom prst="rect">
                <a:avLst/>
              </a:prstGeom>
              <a:blipFill>
                <a:blip r:embed="rId7"/>
                <a:stretch>
                  <a:fillRect b="-6667"/>
                </a:stretch>
              </a:blipFill>
            </p:spPr>
            <p:txBody>
              <a:bodyPr/>
              <a:lstStyle/>
              <a:p>
                <a:r>
                  <a:rPr lang="zh-CN" altLang="en-US">
                    <a:noFill/>
                  </a:rPr>
                  <a:t> </a:t>
                </a:r>
              </a:p>
            </p:txBody>
          </p:sp>
        </mc:Fallback>
      </mc:AlternateContent>
      <p:sp>
        <p:nvSpPr>
          <p:cNvPr id="15" name="动作按钮: 前进或下一项 14">
            <a:hlinkClick r:id="rId8" action="ppaction://hlinksldjump" highlightClick="1"/>
          </p:cNvPr>
          <p:cNvSpPr/>
          <p:nvPr/>
        </p:nvSpPr>
        <p:spPr>
          <a:xfrm rot="10800000">
            <a:off x="5890279" y="1075762"/>
            <a:ext cx="292963" cy="258826"/>
          </a:xfrm>
          <a:prstGeom prst="actionButtonForwardNex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2419091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概率判别式模型</a:t>
            </a:r>
          </a:p>
        </p:txBody>
      </p:sp>
      <p:sp>
        <p:nvSpPr>
          <p:cNvPr id="3" name="内容占位符 2"/>
          <p:cNvSpPr>
            <a:spLocks noGrp="1"/>
          </p:cNvSpPr>
          <p:nvPr>
            <p:ph sz="quarter" idx="13"/>
          </p:nvPr>
        </p:nvSpPr>
        <p:spPr>
          <a:xfrm>
            <a:off x="685801" y="2084416"/>
            <a:ext cx="10171386" cy="480107"/>
          </a:xfrm>
        </p:spPr>
        <p:txBody>
          <a:bodyPr/>
          <a:lstStyle/>
          <a:p>
            <a:r>
              <a:rPr lang="en-US" altLang="zh-CN" dirty="0"/>
              <a:t>Probit</a:t>
            </a:r>
            <a:r>
              <a:rPr lang="zh-CN" altLang="en-US" dirty="0"/>
              <a:t>回归</a:t>
            </a:r>
          </a:p>
          <a:p>
            <a:pPr marL="0" indent="0">
              <a:buNone/>
            </a:pPr>
            <a:endParaRPr lang="zh-CN" altLang="en-US" dirty="0"/>
          </a:p>
        </p:txBody>
      </p:sp>
      <p:pic>
        <p:nvPicPr>
          <p:cNvPr id="4" name="图片 3">
            <a:extLst>
              <a:ext uri="{FF2B5EF4-FFF2-40B4-BE49-F238E27FC236}">
                <a16:creationId xmlns:a16="http://schemas.microsoft.com/office/drawing/2014/main" id="{59338996-23AC-174A-8C99-14D3BA67845D}"/>
              </a:ext>
            </a:extLst>
          </p:cNvPr>
          <p:cNvPicPr>
            <a:picLocks noChangeAspect="1"/>
          </p:cNvPicPr>
          <p:nvPr/>
        </p:nvPicPr>
        <p:blipFill>
          <a:blip r:embed="rId3"/>
          <a:stretch>
            <a:fillRect/>
          </a:stretch>
        </p:blipFill>
        <p:spPr>
          <a:xfrm>
            <a:off x="1219200" y="3383250"/>
            <a:ext cx="9979378" cy="1510037"/>
          </a:xfrm>
          <a:prstGeom prst="rect">
            <a:avLst/>
          </a:prstGeom>
        </p:spPr>
      </p:pic>
      <p:sp>
        <p:nvSpPr>
          <p:cNvPr id="5" name="文本框 4">
            <a:extLst>
              <a:ext uri="{FF2B5EF4-FFF2-40B4-BE49-F238E27FC236}">
                <a16:creationId xmlns:a16="http://schemas.microsoft.com/office/drawing/2014/main" id="{806A85B0-B57C-C346-BDA0-F7CD3B3BB53C}"/>
              </a:ext>
            </a:extLst>
          </p:cNvPr>
          <p:cNvSpPr txBox="1"/>
          <p:nvPr/>
        </p:nvSpPr>
        <p:spPr>
          <a:xfrm>
            <a:off x="6062133" y="2731911"/>
            <a:ext cx="3172178" cy="646331"/>
          </a:xfrm>
          <a:prstGeom prst="rect">
            <a:avLst/>
          </a:prstGeom>
          <a:noFill/>
        </p:spPr>
        <p:txBody>
          <a:bodyPr wrap="square" rtlCol="0">
            <a:spAutoFit/>
          </a:bodyPr>
          <a:lstStyle/>
          <a:p>
            <a:r>
              <a:rPr kumimoji="1" lang="zh-CN" altLang="en-US" dirty="0">
                <a:solidFill>
                  <a:srgbClr val="FF0000"/>
                </a:solidFill>
              </a:rPr>
              <a:t>看不懂，为啥像</a:t>
            </a:r>
            <a:r>
              <a:rPr kumimoji="1" lang="en-US" altLang="zh-CN" dirty="0" err="1">
                <a:solidFill>
                  <a:srgbClr val="FF0000"/>
                </a:solidFill>
              </a:rPr>
              <a:t>exp</a:t>
            </a:r>
            <a:r>
              <a:rPr kumimoji="1" lang="en-US" altLang="zh-CN" dirty="0">
                <a:solidFill>
                  <a:srgbClr val="FF0000"/>
                </a:solidFill>
              </a:rPr>
              <a:t>(-x)</a:t>
            </a:r>
            <a:r>
              <a:rPr kumimoji="1" lang="zh-CN" altLang="en-US" dirty="0">
                <a:solidFill>
                  <a:srgbClr val="FF0000"/>
                </a:solidFill>
              </a:rPr>
              <a:t>那样衰减</a:t>
            </a:r>
          </a:p>
        </p:txBody>
      </p:sp>
    </p:spTree>
    <p:extLst>
      <p:ext uri="{BB962C8B-B14F-4D97-AF65-F5344CB8AC3E}">
        <p14:creationId xmlns:p14="http://schemas.microsoft.com/office/powerpoint/2010/main" val="214173810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概率判别式模型</a:t>
            </a:r>
          </a:p>
        </p:txBody>
      </p:sp>
      <p:sp>
        <p:nvSpPr>
          <p:cNvPr id="3" name="内容占位符 2"/>
          <p:cNvSpPr>
            <a:spLocks noGrp="1"/>
          </p:cNvSpPr>
          <p:nvPr>
            <p:ph sz="quarter" idx="13"/>
          </p:nvPr>
        </p:nvSpPr>
        <p:spPr>
          <a:xfrm>
            <a:off x="685801" y="2084416"/>
            <a:ext cx="10171386" cy="480107"/>
          </a:xfrm>
        </p:spPr>
        <p:txBody>
          <a:bodyPr/>
          <a:lstStyle/>
          <a:p>
            <a:r>
              <a:rPr lang="zh-CN" altLang="en-US" dirty="0"/>
              <a:t>标准链接函数</a:t>
            </a:r>
          </a:p>
          <a:p>
            <a:pPr marL="0" indent="0">
              <a:buNone/>
            </a:pPr>
            <a:endParaRPr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DD49159-5F73-5745-99A4-333AC1684729}"/>
                  </a:ext>
                </a:extLst>
              </p:cNvPr>
              <p:cNvSpPr txBox="1"/>
              <p:nvPr/>
            </p:nvSpPr>
            <p:spPr>
              <a:xfrm>
                <a:off x="956783" y="3014133"/>
                <a:ext cx="9629422" cy="1477328"/>
              </a:xfrm>
              <a:prstGeom prst="rect">
                <a:avLst/>
              </a:prstGeom>
              <a:noFill/>
            </p:spPr>
            <p:txBody>
              <a:bodyPr wrap="square" rtlCol="0">
                <a:spAutoFit/>
              </a:bodyPr>
              <a:lstStyle/>
              <a:p>
                <a:r>
                  <a:rPr kumimoji="1" lang="zh-CN" altLang="en-US" dirty="0"/>
                  <a:t>不论是本书第三章</a:t>
                </a:r>
                <a:r>
                  <a:rPr kumimoji="1" lang="en-US" altLang="zh-CN" dirty="0"/>
                  <a:t>《</a:t>
                </a:r>
                <a:r>
                  <a:rPr kumimoji="1" lang="zh-CN" altLang="en-US" dirty="0"/>
                  <a:t>回归的线性模型</a:t>
                </a:r>
                <a:r>
                  <a:rPr kumimoji="1" lang="en-US" altLang="zh-CN" dirty="0"/>
                  <a:t>》</a:t>
                </a:r>
                <a:r>
                  <a:rPr kumimoji="1" lang="zh-CN" altLang="en-US" dirty="0"/>
                  <a:t>还是本章</a:t>
                </a:r>
                <a:r>
                  <a:rPr kumimoji="1" lang="en-US" altLang="zh-CN" dirty="0"/>
                  <a:t>《</a:t>
                </a:r>
                <a:r>
                  <a:rPr kumimoji="1" lang="zh-CN" altLang="en-US" dirty="0"/>
                  <a:t>分类的线性模型</a:t>
                </a:r>
                <a:r>
                  <a:rPr kumimoji="1" lang="en-US" altLang="zh-CN" dirty="0"/>
                  <a:t>》</a:t>
                </a:r>
                <a:r>
                  <a:rPr kumimoji="1" lang="zh-CN" altLang="en-US" dirty="0"/>
                  <a:t>，交叉熵误差函数的导数形式都是“（预测值 </a:t>
                </a:r>
                <a:r>
                  <a:rPr kumimoji="1" lang="en-US" altLang="zh-CN" dirty="0"/>
                  <a:t>–</a:t>
                </a:r>
                <a:r>
                  <a:rPr kumimoji="1" lang="zh-CN" altLang="en-US" dirty="0"/>
                  <a:t>真实值）</a:t>
                </a:r>
                <a:r>
                  <a:rPr kumimoji="1" lang="en-US" altLang="zh-CN" dirty="0"/>
                  <a:t>✖️</a:t>
                </a:r>
                <a:r>
                  <a:rPr kumimoji="1" lang="zh-CN" altLang="en-US" dirty="0"/>
                  <a:t>特征向量</a:t>
                </a:r>
                <a14:m>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𝜙</m:t>
                        </m:r>
                      </m:e>
                      <m:sub>
                        <m:r>
                          <m:rPr>
                            <m:sty m:val="p"/>
                          </m:rPr>
                          <a:rPr kumimoji="1" lang="en-US" altLang="zh-CN" i="1">
                            <a:latin typeface="Cambria Math" panose="02040503050406030204" pitchFamily="18" charset="0"/>
                          </a:rPr>
                          <m:t>n</m:t>
                        </m:r>
                      </m:sub>
                    </m:sSub>
                  </m:oMath>
                </a14:m>
                <a:r>
                  <a:rPr kumimoji="1" lang="zh-CN" altLang="en-US" dirty="0"/>
                  <a:t>”。</a:t>
                </a:r>
                <a:endParaRPr kumimoji="1" lang="en-US" altLang="zh-CN" dirty="0"/>
              </a:p>
              <a:p>
                <a:endParaRPr kumimoji="1" lang="en-US" altLang="zh-CN" dirty="0"/>
              </a:p>
              <a:p>
                <a:r>
                  <a:rPr lang="zh-CN" altLang="en-US" dirty="0"/>
                  <a:t>现在我们证明，如果假设目标变量的条件分布是指数族分布，对应的激活函数为标准链接函数（</a:t>
                </a:r>
                <a:r>
                  <a:rPr lang="en" altLang="zh-CN" dirty="0"/>
                  <a:t>canonical link function</a:t>
                </a:r>
                <a:r>
                  <a:rPr lang="zh-CN" altLang="en" dirty="0"/>
                  <a:t>），</a:t>
                </a:r>
                <a:r>
                  <a:rPr lang="zh-CN" altLang="en-US" dirty="0"/>
                  <a:t>那么这个结果是一个一般的结果。</a:t>
                </a:r>
                <a:endParaRPr kumimoji="1" lang="zh-CN" altLang="en-US" dirty="0"/>
              </a:p>
            </p:txBody>
          </p:sp>
        </mc:Choice>
        <mc:Fallback xmlns="">
          <p:sp>
            <p:nvSpPr>
              <p:cNvPr id="4" name="文本框 3">
                <a:extLst>
                  <a:ext uri="{FF2B5EF4-FFF2-40B4-BE49-F238E27FC236}">
                    <a16:creationId xmlns:a16="http://schemas.microsoft.com/office/drawing/2014/main" id="{8DD49159-5F73-5745-99A4-333AC1684729}"/>
                  </a:ext>
                </a:extLst>
              </p:cNvPr>
              <p:cNvSpPr txBox="1">
                <a:spLocks noRot="1" noChangeAspect="1" noMove="1" noResize="1" noEditPoints="1" noAdjustHandles="1" noChangeArrowheads="1" noChangeShapeType="1" noTextEdit="1"/>
              </p:cNvSpPr>
              <p:nvPr/>
            </p:nvSpPr>
            <p:spPr>
              <a:xfrm>
                <a:off x="956783" y="3014133"/>
                <a:ext cx="9629422" cy="1477328"/>
              </a:xfrm>
              <a:prstGeom prst="rect">
                <a:avLst/>
              </a:prstGeom>
              <a:blipFill>
                <a:blip r:embed="rId3"/>
                <a:stretch>
                  <a:fillRect l="-395" t="-847" b="-50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0159740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2339F-BC27-F24E-8D58-CDA6CE0FEF5C}"/>
              </a:ext>
            </a:extLst>
          </p:cNvPr>
          <p:cNvSpPr>
            <a:spLocks noGrp="1"/>
          </p:cNvSpPr>
          <p:nvPr>
            <p:ph type="title"/>
          </p:nvPr>
        </p:nvSpPr>
        <p:spPr/>
        <p:txBody>
          <a:bodyPr/>
          <a:lstStyle/>
          <a:p>
            <a:r>
              <a:rPr kumimoji="1" lang="en-US" altLang="zh-CN" dirty="0"/>
              <a:t>VERSUS</a:t>
            </a:r>
            <a:endParaRPr kumimoji="1" lang="zh-CN" altLang="en-US" dirty="0"/>
          </a:p>
        </p:txBody>
      </p:sp>
      <p:sp>
        <p:nvSpPr>
          <p:cNvPr id="3" name="内容占位符 2">
            <a:extLst>
              <a:ext uri="{FF2B5EF4-FFF2-40B4-BE49-F238E27FC236}">
                <a16:creationId xmlns:a16="http://schemas.microsoft.com/office/drawing/2014/main" id="{0745DE56-BB3D-D94F-89AD-69DB349FFAC5}"/>
              </a:ext>
            </a:extLst>
          </p:cNvPr>
          <p:cNvSpPr>
            <a:spLocks noGrp="1"/>
          </p:cNvSpPr>
          <p:nvPr>
            <p:ph sz="quarter" idx="13"/>
          </p:nvPr>
        </p:nvSpPr>
        <p:spPr/>
        <p:txBody>
          <a:bodyPr/>
          <a:lstStyle/>
          <a:p>
            <a:r>
              <a:rPr kumimoji="1" lang="zh-CN" altLang="en-US" dirty="0"/>
              <a:t>概率判别式相对于概率生成式，超参数更少，预测表现会提升，尤其是类条件概率的假设分布与真实分布差别较大的时候</a:t>
            </a:r>
            <a:endParaRPr kumimoji="1" lang="en-US" altLang="zh-CN" dirty="0"/>
          </a:p>
          <a:p>
            <a:r>
              <a:rPr kumimoji="1" lang="zh-CN" altLang="en-US" dirty="0"/>
              <a:t>概率判别式相对于构造判别函数，能够解决线性不可分的数据集的分类</a:t>
            </a:r>
            <a:r>
              <a:rPr kumimoji="1" lang="zh-CN" altLang="en-US"/>
              <a:t>问题</a:t>
            </a:r>
            <a:r>
              <a:rPr kumimoji="1" lang="zh-CN" altLang="en-US" smtClean="0"/>
              <a:t>。</a:t>
            </a:r>
            <a:endParaRPr kumimoji="1" lang="en-US" altLang="zh-CN" smtClean="0"/>
          </a:p>
          <a:p>
            <a:r>
              <a:rPr kumimoji="1" lang="zh-CN" altLang="en-US" smtClean="0"/>
              <a:t>概率生成式模型给出，后验概率是</a:t>
            </a:r>
            <a:r>
              <a:rPr kumimoji="1" lang="en-US" altLang="zh-CN" smtClean="0"/>
              <a:t>sigmoid</a:t>
            </a:r>
            <a:r>
              <a:rPr kumimoji="1" lang="zh-CN" altLang="en-US" smtClean="0"/>
              <a:t>或</a:t>
            </a:r>
            <a:r>
              <a:rPr kumimoji="1" lang="en-US" altLang="zh-CN" smtClean="0"/>
              <a:t>softmax</a:t>
            </a:r>
            <a:r>
              <a:rPr kumimoji="1" lang="zh-CN" altLang="en-US" smtClean="0"/>
              <a:t>函数与线性函数的结合体。</a:t>
            </a:r>
            <a:endParaRPr kumimoji="1" lang="en-US" altLang="zh-CN" smtClean="0"/>
          </a:p>
          <a:p>
            <a:r>
              <a:rPr kumimoji="1" lang="zh-CN" altLang="en-US" smtClean="0"/>
              <a:t>概率判别式模型给出，交叉熵损失函数的梯度是一个特别简单的形式，容易梯度反向传播。</a:t>
            </a:r>
            <a:endParaRPr kumimoji="1" lang="en-US" altLang="zh-CN" smtClean="0"/>
          </a:p>
        </p:txBody>
      </p:sp>
      <p:pic>
        <p:nvPicPr>
          <p:cNvPr id="5" name="图片 4"/>
          <p:cNvPicPr>
            <a:picLocks noChangeAspect="1"/>
          </p:cNvPicPr>
          <p:nvPr/>
        </p:nvPicPr>
        <p:blipFill>
          <a:blip r:embed="rId2"/>
          <a:stretch>
            <a:fillRect/>
          </a:stretch>
        </p:blipFill>
        <p:spPr>
          <a:xfrm>
            <a:off x="3670635" y="715408"/>
            <a:ext cx="7409872" cy="1092748"/>
          </a:xfrm>
          <a:prstGeom prst="rect">
            <a:avLst/>
          </a:prstGeom>
        </p:spPr>
      </p:pic>
    </p:spTree>
    <p:extLst>
      <p:ext uri="{BB962C8B-B14F-4D97-AF65-F5344CB8AC3E}">
        <p14:creationId xmlns:p14="http://schemas.microsoft.com/office/powerpoint/2010/main" val="26301151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56211" y="523703"/>
            <a:ext cx="2718262" cy="3424845"/>
            <a:chOff x="1230283" y="922713"/>
            <a:chExt cx="2718262" cy="3424845"/>
          </a:xfrm>
        </p:grpSpPr>
        <p:sp>
          <p:nvSpPr>
            <p:cNvPr id="4" name="矩形 3"/>
            <p:cNvSpPr/>
            <p:nvPr/>
          </p:nvSpPr>
          <p:spPr>
            <a:xfrm>
              <a:off x="1230284" y="922713"/>
              <a:ext cx="2718261" cy="2576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5400000">
              <a:off x="-353292" y="2506289"/>
              <a:ext cx="3424844" cy="2576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rot="10800000">
            <a:off x="8091055" y="1615441"/>
            <a:ext cx="2718262" cy="3424845"/>
            <a:chOff x="1230283" y="922713"/>
            <a:chExt cx="2718262" cy="3424845"/>
          </a:xfrm>
        </p:grpSpPr>
        <p:sp>
          <p:nvSpPr>
            <p:cNvPr id="9" name="矩形 8"/>
            <p:cNvSpPr/>
            <p:nvPr/>
          </p:nvSpPr>
          <p:spPr>
            <a:xfrm>
              <a:off x="1230284" y="922713"/>
              <a:ext cx="2718261" cy="2576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rot="5400000">
              <a:off x="-353292" y="2506289"/>
              <a:ext cx="3424844" cy="2576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标题 1"/>
          <p:cNvSpPr>
            <a:spLocks noGrp="1"/>
          </p:cNvSpPr>
          <p:nvPr>
            <p:ph type="title"/>
          </p:nvPr>
        </p:nvSpPr>
        <p:spPr>
          <a:xfrm>
            <a:off x="3795453" y="2047051"/>
            <a:ext cx="7234152" cy="1151965"/>
          </a:xfrm>
        </p:spPr>
        <p:txBody>
          <a:bodyPr/>
          <a:lstStyle/>
          <a:p>
            <a:r>
              <a:rPr lang="zh-CN" altLang="en-US" b="1">
                <a:latin typeface="+mj-ea"/>
              </a:rPr>
              <a:t>拉普拉斯近似</a:t>
            </a:r>
            <a:endParaRPr lang="en-US" altLang="zh-CN" b="1">
              <a:latin typeface="+mj-ea"/>
            </a:endParaRPr>
          </a:p>
        </p:txBody>
      </p:sp>
    </p:spTree>
    <p:extLst>
      <p:ext uri="{BB962C8B-B14F-4D97-AF65-F5344CB8AC3E}">
        <p14:creationId xmlns:p14="http://schemas.microsoft.com/office/powerpoint/2010/main" val="50729668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拉普拉斯近似</a:t>
            </a:r>
          </a:p>
        </p:txBody>
      </p:sp>
      <p:sp>
        <p:nvSpPr>
          <p:cNvPr id="3" name="内容占位符 2"/>
          <p:cNvSpPr>
            <a:spLocks noGrp="1"/>
          </p:cNvSpPr>
          <p:nvPr>
            <p:ph sz="quarter" idx="13"/>
          </p:nvPr>
        </p:nvSpPr>
        <p:spPr>
          <a:xfrm>
            <a:off x="685800" y="2063396"/>
            <a:ext cx="5635101" cy="3311189"/>
          </a:xfrm>
        </p:spPr>
        <p:txBody>
          <a:bodyPr>
            <a:normAutofit lnSpcReduction="10000"/>
          </a:bodyPr>
          <a:lstStyle/>
          <a:p>
            <a:pPr marL="0" indent="0">
              <a:buNone/>
            </a:pPr>
            <a:r>
              <a:rPr lang="zh-CN" altLang="en-US"/>
              <a:t>            </a:t>
            </a:r>
            <a:endParaRPr lang="en-US" altLang="zh-CN" smtClean="0"/>
          </a:p>
          <a:p>
            <a:pPr marL="0" indent="0">
              <a:buNone/>
            </a:pPr>
            <a:endParaRPr lang="en-US" altLang="zh-CN"/>
          </a:p>
          <a:p>
            <a:pPr marL="0" indent="457200">
              <a:buNone/>
            </a:pPr>
            <a:r>
              <a:rPr lang="zh-CN" altLang="en-US" smtClean="0"/>
              <a:t>拉普拉斯</a:t>
            </a:r>
            <a:r>
              <a:rPr lang="zh-CN" altLang="en-US" dirty="0"/>
              <a:t>近似是一种基于分析估计和数值采样的技术，是一个简单但是广泛使用的框架，它的目标是找到定义在一组连续变量上的概率密度的高斯近似。</a:t>
            </a:r>
            <a:endParaRPr lang="en-US" altLang="zh-CN" dirty="0"/>
          </a:p>
          <a:p>
            <a:pPr marL="0" indent="0">
              <a:buNone/>
            </a:pPr>
            <a:r>
              <a:rPr lang="zh-CN" altLang="en-US" dirty="0"/>
              <a:t>            </a:t>
            </a:r>
            <a:endParaRPr lang="en-US" altLang="zh-CN" dirty="0"/>
          </a:p>
          <a:p>
            <a:pPr marL="0" indent="0">
              <a:buNone/>
            </a:pPr>
            <a:r>
              <a:rPr lang="zh-CN" altLang="en-US"/>
              <a:t>            </a:t>
            </a:r>
            <a:endParaRPr lang="zh-CN" altLang="en-US" dirty="0"/>
          </a:p>
        </p:txBody>
      </p:sp>
      <p:pic>
        <p:nvPicPr>
          <p:cNvPr id="4" name="图片 3"/>
          <p:cNvPicPr>
            <a:picLocks noChangeAspect="1"/>
          </p:cNvPicPr>
          <p:nvPr/>
        </p:nvPicPr>
        <p:blipFill>
          <a:blip r:embed="rId3">
            <a:clrChange>
              <a:clrFrom>
                <a:srgbClr val="FFFFFF"/>
              </a:clrFrom>
              <a:clrTo>
                <a:srgbClr val="FFFFFF">
                  <a:alpha val="0"/>
                </a:srgbClr>
              </a:clrTo>
            </a:clrChange>
          </a:blip>
          <a:stretch>
            <a:fillRect/>
          </a:stretch>
        </p:blipFill>
        <p:spPr>
          <a:xfrm>
            <a:off x="6238260" y="1517756"/>
            <a:ext cx="5453078" cy="3856829"/>
          </a:xfrm>
          <a:prstGeom prst="rect">
            <a:avLst/>
          </a:prstGeom>
        </p:spPr>
      </p:pic>
      <p:pic>
        <p:nvPicPr>
          <p:cNvPr id="5" name="图片 4"/>
          <p:cNvPicPr>
            <a:picLocks noChangeAspect="1"/>
          </p:cNvPicPr>
          <p:nvPr/>
        </p:nvPicPr>
        <p:blipFill>
          <a:blip r:embed="rId4">
            <a:clrChange>
              <a:clrFrom>
                <a:srgbClr val="FFFFFF"/>
              </a:clrFrom>
              <a:clrTo>
                <a:srgbClr val="FFFFFF">
                  <a:alpha val="0"/>
                </a:srgbClr>
              </a:clrTo>
            </a:clrChange>
          </a:blip>
          <a:stretch>
            <a:fillRect/>
          </a:stretch>
        </p:blipFill>
        <p:spPr>
          <a:xfrm>
            <a:off x="7486274" y="1363921"/>
            <a:ext cx="2957050" cy="307670"/>
          </a:xfrm>
          <a:prstGeom prst="rect">
            <a:avLst/>
          </a:prstGeom>
        </p:spPr>
      </p:pic>
    </p:spTree>
    <p:extLst>
      <p:ext uri="{BB962C8B-B14F-4D97-AF65-F5344CB8AC3E}">
        <p14:creationId xmlns:p14="http://schemas.microsoft.com/office/powerpoint/2010/main" val="233838543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8B2547-CAC6-7F48-ACBA-BF4C6C500CEE}"/>
              </a:ext>
            </a:extLst>
          </p:cNvPr>
          <p:cNvSpPr>
            <a:spLocks noGrp="1"/>
          </p:cNvSpPr>
          <p:nvPr>
            <p:ph type="title"/>
          </p:nvPr>
        </p:nvSpPr>
        <p:spPr/>
        <p:txBody>
          <a:bodyPr/>
          <a:lstStyle/>
          <a:p>
            <a:r>
              <a:rPr lang="zh-CN" altLang="en-US" dirty="0"/>
              <a:t>拉普拉斯近似</a:t>
            </a:r>
            <a:endParaRPr kumimoji="1" lang="zh-CN" altLang="en-US" dirty="0"/>
          </a:p>
        </p:txBody>
      </p:sp>
      <p:sp>
        <p:nvSpPr>
          <p:cNvPr id="3" name="内容占位符 2">
            <a:extLst>
              <a:ext uri="{FF2B5EF4-FFF2-40B4-BE49-F238E27FC236}">
                <a16:creationId xmlns:a16="http://schemas.microsoft.com/office/drawing/2014/main" id="{261267EF-25A8-E348-9643-5A85FC0EE44C}"/>
              </a:ext>
            </a:extLst>
          </p:cNvPr>
          <p:cNvSpPr>
            <a:spLocks noGrp="1"/>
          </p:cNvSpPr>
          <p:nvPr>
            <p:ph sz="quarter" idx="13"/>
          </p:nvPr>
        </p:nvSpPr>
        <p:spPr>
          <a:xfrm>
            <a:off x="685800" y="2063396"/>
            <a:ext cx="10668000" cy="734233"/>
          </a:xfrm>
        </p:spPr>
        <p:txBody>
          <a:bodyPr/>
          <a:lstStyle/>
          <a:p>
            <a:r>
              <a:rPr kumimoji="1" lang="zh-CN" altLang="en-US" dirty="0"/>
              <a:t>考虑单一连续变量</a:t>
            </a:r>
            <a:r>
              <a:rPr kumimoji="1" lang="en-US" altLang="zh-CN" dirty="0"/>
              <a:t>z</a:t>
            </a:r>
            <a:endParaRPr kumimoji="1" lang="zh-CN" altLang="en-US" dirty="0"/>
          </a:p>
        </p:txBody>
      </p:sp>
      <p:pic>
        <p:nvPicPr>
          <p:cNvPr id="5" name="图片 4">
            <a:extLst>
              <a:ext uri="{FF2B5EF4-FFF2-40B4-BE49-F238E27FC236}">
                <a16:creationId xmlns:a16="http://schemas.microsoft.com/office/drawing/2014/main" id="{745F3023-A8D6-CF40-8EBC-25D88A625BD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549832" y="3152627"/>
            <a:ext cx="2062331" cy="734233"/>
          </a:xfrm>
          <a:prstGeom prst="rect">
            <a:avLst/>
          </a:prstGeom>
        </p:spPr>
      </p:pic>
      <p:pic>
        <p:nvPicPr>
          <p:cNvPr id="6" name="图片 5">
            <a:extLst>
              <a:ext uri="{FF2B5EF4-FFF2-40B4-BE49-F238E27FC236}">
                <a16:creationId xmlns:a16="http://schemas.microsoft.com/office/drawing/2014/main" id="{CB877133-B019-4644-A519-CF4E74ABEDD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676400" y="4241858"/>
            <a:ext cx="7410450" cy="378567"/>
          </a:xfrm>
          <a:prstGeom prst="rect">
            <a:avLst/>
          </a:prstGeom>
        </p:spPr>
      </p:pic>
    </p:spTree>
    <p:extLst>
      <p:ext uri="{BB962C8B-B14F-4D97-AF65-F5344CB8AC3E}">
        <p14:creationId xmlns:p14="http://schemas.microsoft.com/office/powerpoint/2010/main" val="207293049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8B2547-CAC6-7F48-ACBA-BF4C6C500CEE}"/>
              </a:ext>
            </a:extLst>
          </p:cNvPr>
          <p:cNvSpPr>
            <a:spLocks noGrp="1"/>
          </p:cNvSpPr>
          <p:nvPr>
            <p:ph type="title"/>
          </p:nvPr>
        </p:nvSpPr>
        <p:spPr/>
        <p:txBody>
          <a:bodyPr/>
          <a:lstStyle/>
          <a:p>
            <a:r>
              <a:rPr lang="zh-CN" altLang="en-US" dirty="0"/>
              <a:t>拉普拉斯近似</a:t>
            </a:r>
            <a:endParaRPr kumimoji="1" lang="zh-CN" altLang="en-US" dirty="0"/>
          </a:p>
        </p:txBody>
      </p:sp>
      <p:sp>
        <p:nvSpPr>
          <p:cNvPr id="3" name="内容占位符 2">
            <a:extLst>
              <a:ext uri="{FF2B5EF4-FFF2-40B4-BE49-F238E27FC236}">
                <a16:creationId xmlns:a16="http://schemas.microsoft.com/office/drawing/2014/main" id="{261267EF-25A8-E348-9643-5A85FC0EE44C}"/>
              </a:ext>
            </a:extLst>
          </p:cNvPr>
          <p:cNvSpPr>
            <a:spLocks noGrp="1"/>
          </p:cNvSpPr>
          <p:nvPr>
            <p:ph sz="quarter" idx="13"/>
          </p:nvPr>
        </p:nvSpPr>
        <p:spPr>
          <a:xfrm>
            <a:off x="685800" y="2063396"/>
            <a:ext cx="10668000" cy="734233"/>
          </a:xfrm>
        </p:spPr>
        <p:txBody>
          <a:bodyPr/>
          <a:lstStyle/>
          <a:p>
            <a:r>
              <a:rPr kumimoji="1" lang="zh-CN" altLang="en-US" dirty="0"/>
              <a:t>考虑单一连续变量</a:t>
            </a:r>
            <a:r>
              <a:rPr kumimoji="1" lang="en-US" altLang="zh-CN" dirty="0"/>
              <a:t>z</a:t>
            </a:r>
            <a:endParaRPr kumimoji="1" lang="zh-CN" altLang="en-US" dirty="0"/>
          </a:p>
        </p:txBody>
      </p:sp>
      <p:pic>
        <p:nvPicPr>
          <p:cNvPr id="5" name="图片 4">
            <a:extLst>
              <a:ext uri="{FF2B5EF4-FFF2-40B4-BE49-F238E27FC236}">
                <a16:creationId xmlns:a16="http://schemas.microsoft.com/office/drawing/2014/main" id="{12E1D02C-B980-524D-A1E0-BFF40923B2D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818237" y="3506384"/>
            <a:ext cx="3626899" cy="772023"/>
          </a:xfrm>
          <a:prstGeom prst="rect">
            <a:avLst/>
          </a:prstGeom>
        </p:spPr>
      </p:pic>
      <p:sp>
        <p:nvSpPr>
          <p:cNvPr id="4" name="矩形 3">
            <a:extLst>
              <a:ext uri="{FF2B5EF4-FFF2-40B4-BE49-F238E27FC236}">
                <a16:creationId xmlns:a16="http://schemas.microsoft.com/office/drawing/2014/main" id="{5AAC8128-4F46-E542-943C-FD3607891053}"/>
              </a:ext>
            </a:extLst>
          </p:cNvPr>
          <p:cNvSpPr/>
          <p:nvPr/>
        </p:nvSpPr>
        <p:spPr>
          <a:xfrm>
            <a:off x="685800" y="3023260"/>
            <a:ext cx="2884714" cy="2031325"/>
          </a:xfrm>
          <a:prstGeom prst="rect">
            <a:avLst/>
          </a:prstGeom>
        </p:spPr>
        <p:txBody>
          <a:bodyPr wrap="square">
            <a:spAutoFit/>
          </a:bodyPr>
          <a:lstStyle/>
          <a:p>
            <a:r>
              <a:rPr kumimoji="1" lang="en-US" altLang="zh-CN" dirty="0"/>
              <a:t>Tips</a:t>
            </a:r>
            <a:r>
              <a:rPr kumimoji="1" lang="zh-CN" altLang="en-US" dirty="0"/>
              <a:t> </a:t>
            </a:r>
            <a:r>
              <a:rPr kumimoji="1" lang="en-US" altLang="zh-CN" dirty="0"/>
              <a:t>1:</a:t>
            </a:r>
            <a:r>
              <a:rPr kumimoji="1" lang="zh-CN" altLang="en-US" dirty="0"/>
              <a:t> 高斯近似需要找到均值和方差，对于高斯分布而言，均值的位置就是众数的位置。</a:t>
            </a:r>
            <a:endParaRPr kumimoji="1" lang="en-US" altLang="zh-CN" dirty="0"/>
          </a:p>
          <a:p>
            <a:endParaRPr kumimoji="1" lang="en-US" altLang="zh-CN" dirty="0"/>
          </a:p>
          <a:p>
            <a:r>
              <a:rPr kumimoji="1" lang="en-US" altLang="zh-CN" dirty="0"/>
              <a:t>Tips</a:t>
            </a:r>
            <a:r>
              <a:rPr kumimoji="1" lang="zh-CN" altLang="en-US" dirty="0"/>
              <a:t> </a:t>
            </a:r>
            <a:r>
              <a:rPr kumimoji="1" lang="en-US" altLang="zh-CN" dirty="0"/>
              <a:t>2:</a:t>
            </a:r>
            <a:r>
              <a:rPr kumimoji="1" lang="zh-CN" altLang="en-US" dirty="0"/>
              <a:t> 众数是极大值点，一阶导为</a:t>
            </a:r>
            <a:r>
              <a:rPr kumimoji="1" lang="en-US" altLang="zh-CN" dirty="0"/>
              <a:t>0</a:t>
            </a:r>
            <a:r>
              <a:rPr kumimoji="1" lang="zh-CN" altLang="en-US" dirty="0"/>
              <a:t>。</a:t>
            </a:r>
            <a:endParaRPr kumimoji="1" lang="en-US" altLang="zh-CN" dirty="0"/>
          </a:p>
        </p:txBody>
      </p:sp>
      <p:pic>
        <p:nvPicPr>
          <p:cNvPr id="9" name="图片 8">
            <a:extLst>
              <a:ext uri="{FF2B5EF4-FFF2-40B4-BE49-F238E27FC236}">
                <a16:creationId xmlns:a16="http://schemas.microsoft.com/office/drawing/2014/main" id="{015338D5-8882-3345-9C97-FCF8C34342B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17344" y="3258914"/>
            <a:ext cx="2608046" cy="1208314"/>
          </a:xfrm>
          <a:prstGeom prst="rect">
            <a:avLst/>
          </a:prstGeom>
        </p:spPr>
      </p:pic>
      <p:sp>
        <p:nvSpPr>
          <p:cNvPr id="10" name="矩形 9">
            <a:extLst>
              <a:ext uri="{FF2B5EF4-FFF2-40B4-BE49-F238E27FC236}">
                <a16:creationId xmlns:a16="http://schemas.microsoft.com/office/drawing/2014/main" id="{67DE6D60-6387-F24A-AAC5-5FFB1E21CBC9}"/>
              </a:ext>
            </a:extLst>
          </p:cNvPr>
          <p:cNvSpPr/>
          <p:nvPr/>
        </p:nvSpPr>
        <p:spPr>
          <a:xfrm>
            <a:off x="4060371" y="3266899"/>
            <a:ext cx="2808514" cy="1200329"/>
          </a:xfrm>
          <a:prstGeom prst="rect">
            <a:avLst/>
          </a:prstGeom>
        </p:spPr>
        <p:txBody>
          <a:bodyPr wrap="square">
            <a:spAutoFit/>
          </a:bodyPr>
          <a:lstStyle/>
          <a:p>
            <a:r>
              <a:rPr kumimoji="1" lang="en-US" altLang="zh-CN" dirty="0"/>
              <a:t>Tips</a:t>
            </a:r>
            <a:r>
              <a:rPr kumimoji="1" lang="zh-CN" altLang="en-US" dirty="0"/>
              <a:t> </a:t>
            </a:r>
            <a:r>
              <a:rPr kumimoji="1" lang="en-US" altLang="zh-CN" dirty="0"/>
              <a:t>3:</a:t>
            </a:r>
            <a:r>
              <a:rPr kumimoji="1" lang="zh-CN" altLang="en-US" dirty="0"/>
              <a:t> 高斯分布的对数是变量的二次函数。</a:t>
            </a:r>
            <a:endParaRPr kumimoji="1" lang="en-US" altLang="zh-CN" dirty="0"/>
          </a:p>
          <a:p>
            <a:endParaRPr kumimoji="1" lang="en-US" altLang="zh-CN" dirty="0"/>
          </a:p>
          <a:p>
            <a:r>
              <a:rPr kumimoji="1" lang="en-US" altLang="zh-CN" dirty="0"/>
              <a:t>Tips</a:t>
            </a:r>
            <a:r>
              <a:rPr kumimoji="1" lang="zh-CN" altLang="en-US" dirty="0"/>
              <a:t> </a:t>
            </a:r>
            <a:r>
              <a:rPr kumimoji="1" lang="en-US" altLang="zh-CN" dirty="0"/>
              <a:t>4:</a:t>
            </a:r>
            <a:r>
              <a:rPr kumimoji="1" lang="zh-CN" altLang="en-US" dirty="0"/>
              <a:t> 泰勒展开。</a:t>
            </a:r>
            <a:endParaRPr kumimoji="1" lang="en-US" altLang="zh-CN" dirty="0"/>
          </a:p>
        </p:txBody>
      </p:sp>
      <p:pic>
        <p:nvPicPr>
          <p:cNvPr id="12" name="图片 11">
            <a:extLst>
              <a:ext uri="{FF2B5EF4-FFF2-40B4-BE49-F238E27FC236}">
                <a16:creationId xmlns:a16="http://schemas.microsoft.com/office/drawing/2014/main" id="{F7CB0610-0951-9E4D-A95D-13F8B8432AC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802289" y="3089938"/>
            <a:ext cx="3757866" cy="1779128"/>
          </a:xfrm>
          <a:prstGeom prst="rect">
            <a:avLst/>
          </a:prstGeom>
        </p:spPr>
      </p:pic>
    </p:spTree>
    <p:extLst>
      <p:ext uri="{BB962C8B-B14F-4D97-AF65-F5344CB8AC3E}">
        <p14:creationId xmlns:p14="http://schemas.microsoft.com/office/powerpoint/2010/main" val="2481084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par>
                          <p:cTn id="7" fill="hold">
                            <p:stCondLst>
                              <p:cond delay="0"/>
                            </p:stCondLst>
                            <p:childTnLst>
                              <p:par>
                                <p:cTn id="8" presetID="42"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anim calcmode="lin" valueType="num">
                                      <p:cBhvr>
                                        <p:cTn id="11" dur="1000" fill="hold"/>
                                        <p:tgtEl>
                                          <p:spTgt spid="9"/>
                                        </p:tgtEl>
                                        <p:attrNameLst>
                                          <p:attrName>ppt_x</p:attrName>
                                        </p:attrNameLst>
                                      </p:cBhvr>
                                      <p:tavLst>
                                        <p:tav tm="0">
                                          <p:val>
                                            <p:strVal val="#ppt_x"/>
                                          </p:val>
                                        </p:tav>
                                        <p:tav tm="100000">
                                          <p:val>
                                            <p:strVal val="#ppt_x"/>
                                          </p:val>
                                        </p:tav>
                                      </p:tavLst>
                                    </p:anim>
                                    <p:anim calcmode="lin" valueType="num">
                                      <p:cBhvr>
                                        <p:cTn id="1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childTnLst>
                          </p:cTn>
                        </p:par>
                        <p:par>
                          <p:cTn id="17" fill="hold">
                            <p:stCondLst>
                              <p:cond delay="0"/>
                            </p:stCondLst>
                            <p:childTnLst>
                              <p:par>
                                <p:cTn id="18" presetID="42" presetClass="entr" presetSubtype="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anim calcmode="lin" valueType="num">
                                      <p:cBhvr>
                                        <p:cTn id="21" dur="1000" fill="hold"/>
                                        <p:tgtEl>
                                          <p:spTgt spid="12"/>
                                        </p:tgtEl>
                                        <p:attrNameLst>
                                          <p:attrName>ppt_x</p:attrName>
                                        </p:attrNameLst>
                                      </p:cBhvr>
                                      <p:tavLst>
                                        <p:tav tm="0">
                                          <p:val>
                                            <p:strVal val="#ppt_x"/>
                                          </p:val>
                                        </p:tav>
                                        <p:tav tm="100000">
                                          <p:val>
                                            <p:strVal val="#ppt_x"/>
                                          </p:val>
                                        </p:tav>
                                      </p:tavLst>
                                    </p:anim>
                                    <p:anim calcmode="lin" valueType="num">
                                      <p:cBhvr>
                                        <p:cTn id="2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8B2547-CAC6-7F48-ACBA-BF4C6C500CEE}"/>
              </a:ext>
            </a:extLst>
          </p:cNvPr>
          <p:cNvSpPr>
            <a:spLocks noGrp="1"/>
          </p:cNvSpPr>
          <p:nvPr>
            <p:ph type="title"/>
          </p:nvPr>
        </p:nvSpPr>
        <p:spPr/>
        <p:txBody>
          <a:bodyPr/>
          <a:lstStyle/>
          <a:p>
            <a:r>
              <a:rPr lang="zh-CN" altLang="en-US" dirty="0"/>
              <a:t>拉普拉斯近似</a:t>
            </a:r>
            <a:endParaRPr kumimoji="1" lang="zh-CN" altLang="en-US" dirty="0"/>
          </a:p>
        </p:txBody>
      </p:sp>
      <p:sp>
        <p:nvSpPr>
          <p:cNvPr id="3" name="内容占位符 2">
            <a:extLst>
              <a:ext uri="{FF2B5EF4-FFF2-40B4-BE49-F238E27FC236}">
                <a16:creationId xmlns:a16="http://schemas.microsoft.com/office/drawing/2014/main" id="{261267EF-25A8-E348-9643-5A85FC0EE44C}"/>
              </a:ext>
            </a:extLst>
          </p:cNvPr>
          <p:cNvSpPr>
            <a:spLocks noGrp="1"/>
          </p:cNvSpPr>
          <p:nvPr>
            <p:ph sz="quarter" idx="13"/>
          </p:nvPr>
        </p:nvSpPr>
        <p:spPr>
          <a:xfrm>
            <a:off x="685800" y="2063396"/>
            <a:ext cx="10668000" cy="734233"/>
          </a:xfrm>
        </p:spPr>
        <p:txBody>
          <a:bodyPr/>
          <a:lstStyle/>
          <a:p>
            <a:r>
              <a:rPr kumimoji="1" lang="zh-CN" altLang="en-US" dirty="0"/>
              <a:t>考虑单一连续变量</a:t>
            </a:r>
            <a:r>
              <a:rPr kumimoji="1" lang="en-US" altLang="zh-CN" dirty="0"/>
              <a:t>z</a:t>
            </a:r>
            <a:endParaRPr kumimoji="1" lang="zh-CN" altLang="en-US" dirty="0"/>
          </a:p>
        </p:txBody>
      </p:sp>
      <p:pic>
        <p:nvPicPr>
          <p:cNvPr id="4" name="图片 3">
            <a:extLst>
              <a:ext uri="{FF2B5EF4-FFF2-40B4-BE49-F238E27FC236}">
                <a16:creationId xmlns:a16="http://schemas.microsoft.com/office/drawing/2014/main" id="{5A0E5661-C6A7-BB4F-A731-F58A995218D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340429" y="3023260"/>
            <a:ext cx="6506028" cy="1605520"/>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F149E04-1E5F-9F4A-97EC-EA7ECB8F61D1}"/>
                  </a:ext>
                </a:extLst>
              </p:cNvPr>
              <p:cNvSpPr txBox="1"/>
              <p:nvPr/>
            </p:nvSpPr>
            <p:spPr>
              <a:xfrm>
                <a:off x="1219201" y="4628780"/>
                <a:ext cx="8904514" cy="646331"/>
              </a:xfrm>
              <a:prstGeom prst="rect">
                <a:avLst/>
              </a:prstGeom>
              <a:noFill/>
            </p:spPr>
            <p:txBody>
              <a:bodyPr wrap="square" rtlCol="0">
                <a:spAutoFit/>
              </a:bodyPr>
              <a:lstStyle/>
              <a:p>
                <a:r>
                  <a:rPr kumimoji="1" lang="zh-CN" altLang="en-US" dirty="0"/>
                  <a:t>            高斯近似只在精度</a:t>
                </a:r>
                <a:r>
                  <a:rPr kumimoji="1" lang="en-US" altLang="zh-CN" dirty="0"/>
                  <a:t>A&gt;0</a:t>
                </a:r>
                <a:r>
                  <a:rPr kumimoji="1" lang="zh-CN" altLang="en-US" dirty="0"/>
                  <a:t>时有良好的定义，换句话说，驻点</a:t>
                </a:r>
                <a14:m>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𝑧</m:t>
                        </m:r>
                      </m:e>
                      <m:sub>
                        <m:r>
                          <a:rPr kumimoji="1" lang="en-US" altLang="zh-CN" b="0" i="1" smtClean="0">
                            <a:latin typeface="Cambria Math" panose="02040503050406030204" pitchFamily="18" charset="0"/>
                          </a:rPr>
                          <m:t>0</m:t>
                        </m:r>
                      </m:sub>
                    </m:sSub>
                  </m:oMath>
                </a14:m>
                <a:r>
                  <a:rPr kumimoji="1" lang="zh-CN" altLang="en-US" dirty="0"/>
                  <a:t>一定是一个局部最大值，使得</a:t>
                </a:r>
                <a14:m>
                  <m:oMath xmlns:m="http://schemas.openxmlformats.org/officeDocument/2006/math">
                    <m:sSub>
                      <m:sSubPr>
                        <m:ctrlPr>
                          <a:rPr kumimoji="1" lang="en-US" altLang="zh-CN" i="1">
                            <a:latin typeface="Cambria Math" panose="02040503050406030204" pitchFamily="18" charset="0"/>
                          </a:rPr>
                        </m:ctrlPr>
                      </m:sSubPr>
                      <m:e>
                        <m:r>
                          <a:rPr kumimoji="1" lang="en-US" altLang="zh-CN" b="0" i="1" smtClean="0">
                            <a:latin typeface="Cambria Math" panose="02040503050406030204" pitchFamily="18" charset="0"/>
                          </a:rPr>
                          <m:t>𝑓</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𝑧</m:t>
                        </m:r>
                        <m:r>
                          <a:rPr kumimoji="1" lang="en-US" altLang="zh-CN" b="0" i="1" smtClean="0">
                            <a:latin typeface="Cambria Math" panose="02040503050406030204" pitchFamily="18" charset="0"/>
                          </a:rPr>
                          <m:t>)</m:t>
                        </m:r>
                        <m:r>
                          <a:rPr kumimoji="1" lang="zh-CN" altLang="en-US" i="1">
                            <a:latin typeface="Cambria Math" panose="02040503050406030204" pitchFamily="18" charset="0"/>
                          </a:rPr>
                          <m:t>在</m:t>
                        </m:r>
                        <m:r>
                          <a:rPr kumimoji="1" lang="zh-CN" altLang="en-US" i="1" smtClean="0">
                            <a:latin typeface="Cambria Math" panose="02040503050406030204" pitchFamily="18" charset="0"/>
                          </a:rPr>
                          <m:t>驻点</m:t>
                        </m:r>
                        <m:r>
                          <a:rPr kumimoji="1" lang="en-US" altLang="zh-CN" i="1">
                            <a:latin typeface="Cambria Math" panose="02040503050406030204" pitchFamily="18" charset="0"/>
                          </a:rPr>
                          <m:t>𝑧</m:t>
                        </m:r>
                      </m:e>
                      <m:sub>
                        <m:r>
                          <a:rPr kumimoji="1" lang="en-US" altLang="zh-CN" i="1">
                            <a:latin typeface="Cambria Math" panose="02040503050406030204" pitchFamily="18" charset="0"/>
                          </a:rPr>
                          <m:t>0</m:t>
                        </m:r>
                      </m:sub>
                    </m:sSub>
                  </m:oMath>
                </a14:m>
                <a:r>
                  <a:rPr kumimoji="1" lang="zh-CN" altLang="en-US" dirty="0"/>
                  <a:t>处的二阶导数为负。</a:t>
                </a:r>
              </a:p>
            </p:txBody>
          </p:sp>
        </mc:Choice>
        <mc:Fallback xmlns="">
          <p:sp>
            <p:nvSpPr>
              <p:cNvPr id="7" name="文本框 6">
                <a:extLst>
                  <a:ext uri="{FF2B5EF4-FFF2-40B4-BE49-F238E27FC236}">
                    <a16:creationId xmlns:a16="http://schemas.microsoft.com/office/drawing/2014/main" id="{2F149E04-1E5F-9F4A-97EC-EA7ECB8F61D1}"/>
                  </a:ext>
                </a:extLst>
              </p:cNvPr>
              <p:cNvSpPr txBox="1">
                <a:spLocks noRot="1" noChangeAspect="1" noMove="1" noResize="1" noEditPoints="1" noAdjustHandles="1" noChangeArrowheads="1" noChangeShapeType="1" noTextEdit="1"/>
              </p:cNvSpPr>
              <p:nvPr/>
            </p:nvSpPr>
            <p:spPr>
              <a:xfrm>
                <a:off x="1219201" y="4628780"/>
                <a:ext cx="8904514" cy="646331"/>
              </a:xfrm>
              <a:prstGeom prst="rect">
                <a:avLst/>
              </a:prstGeom>
              <a:blipFill>
                <a:blip r:embed="rId4"/>
                <a:stretch>
                  <a:fillRect l="-571" t="-3846" r="-2996" b="-115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0325795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8B2547-CAC6-7F48-ACBA-BF4C6C500CEE}"/>
              </a:ext>
            </a:extLst>
          </p:cNvPr>
          <p:cNvSpPr>
            <a:spLocks noGrp="1"/>
          </p:cNvSpPr>
          <p:nvPr>
            <p:ph type="title"/>
          </p:nvPr>
        </p:nvSpPr>
        <p:spPr/>
        <p:txBody>
          <a:bodyPr/>
          <a:lstStyle/>
          <a:p>
            <a:r>
              <a:rPr lang="zh-CN" altLang="en-US" dirty="0"/>
              <a:t>拉普拉斯近似</a:t>
            </a:r>
            <a:endParaRPr kumimoji="1" lang="zh-CN" altLang="en-US" dirty="0"/>
          </a:p>
        </p:txBody>
      </p:sp>
      <p:sp>
        <p:nvSpPr>
          <p:cNvPr id="3" name="内容占位符 2">
            <a:extLst>
              <a:ext uri="{FF2B5EF4-FFF2-40B4-BE49-F238E27FC236}">
                <a16:creationId xmlns:a16="http://schemas.microsoft.com/office/drawing/2014/main" id="{261267EF-25A8-E348-9643-5A85FC0EE44C}"/>
              </a:ext>
            </a:extLst>
          </p:cNvPr>
          <p:cNvSpPr>
            <a:spLocks noGrp="1"/>
          </p:cNvSpPr>
          <p:nvPr>
            <p:ph sz="quarter" idx="13"/>
          </p:nvPr>
        </p:nvSpPr>
        <p:spPr>
          <a:xfrm>
            <a:off x="685800" y="2063396"/>
            <a:ext cx="10668000" cy="734233"/>
          </a:xfrm>
        </p:spPr>
        <p:txBody>
          <a:bodyPr/>
          <a:lstStyle/>
          <a:p>
            <a:r>
              <a:rPr kumimoji="1" lang="en-US" altLang="zh-CN" dirty="0"/>
              <a:t>M</a:t>
            </a:r>
            <a:r>
              <a:rPr kumimoji="1" lang="zh-CN" altLang="en-US" dirty="0"/>
              <a:t>维空间</a:t>
            </a:r>
            <a:r>
              <a:rPr kumimoji="1" lang="en-US" altLang="zh-CN" b="1" dirty="0"/>
              <a:t>z</a:t>
            </a:r>
            <a:endParaRPr kumimoji="1" lang="zh-CN" altLang="en-US" b="1" dirty="0"/>
          </a:p>
        </p:txBody>
      </p:sp>
      <p:pic>
        <p:nvPicPr>
          <p:cNvPr id="7" name="图片 6">
            <a:extLst>
              <a:ext uri="{FF2B5EF4-FFF2-40B4-BE49-F238E27FC236}">
                <a16:creationId xmlns:a16="http://schemas.microsoft.com/office/drawing/2014/main" id="{CEBD2F3B-EF03-5541-AE0D-C5D30AC2F28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340428" y="2455435"/>
            <a:ext cx="8207828" cy="3029239"/>
          </a:xfrm>
          <a:prstGeom prst="rect">
            <a:avLst/>
          </a:prstGeom>
        </p:spPr>
      </p:pic>
      <p:sp>
        <p:nvSpPr>
          <p:cNvPr id="8" name="操作按钮: 结束 7">
            <a:hlinkClick r:id="rId4" action="ppaction://hlinksldjump" highlightClick="1"/>
            <a:extLst>
              <a:ext uri="{FF2B5EF4-FFF2-40B4-BE49-F238E27FC236}">
                <a16:creationId xmlns:a16="http://schemas.microsoft.com/office/drawing/2014/main" id="{22981B03-ED6E-B74C-95C6-F835ED74FCFB}"/>
              </a:ext>
            </a:extLst>
          </p:cNvPr>
          <p:cNvSpPr/>
          <p:nvPr/>
        </p:nvSpPr>
        <p:spPr>
          <a:xfrm rot="10800000">
            <a:off x="1404257" y="2787336"/>
            <a:ext cx="217714" cy="235924"/>
          </a:xfrm>
          <a:prstGeom prst="actionButtonEnd">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0743311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mj-ea"/>
              </a:rPr>
              <a:t>二分类</a:t>
            </a:r>
          </a:p>
        </p:txBody>
      </p:sp>
      <p:pic>
        <p:nvPicPr>
          <p:cNvPr id="4" name="内容占位符 3"/>
          <p:cNvPicPr>
            <a:picLocks noGrp="1" noChangeAspect="1"/>
          </p:cNvPicPr>
          <p:nvPr>
            <p:ph sz="quarter" idx="13"/>
          </p:nvPr>
        </p:nvPicPr>
        <p:blipFill>
          <a:blip r:embed="rId3">
            <a:clrChange>
              <a:clrFrom>
                <a:srgbClr val="FFFFFF"/>
              </a:clrFrom>
              <a:clrTo>
                <a:srgbClr val="FFFFFF">
                  <a:alpha val="0"/>
                </a:srgbClr>
              </a:clrTo>
            </a:clrChange>
          </a:blip>
          <a:stretch>
            <a:fillRect/>
          </a:stretch>
        </p:blipFill>
        <p:spPr>
          <a:xfrm>
            <a:off x="4535487" y="2667000"/>
            <a:ext cx="3362325" cy="714375"/>
          </a:xfrm>
          <a:prstGeom prst="rect">
            <a:avLst/>
          </a:prstGeom>
        </p:spPr>
      </p:pic>
      <mc:AlternateContent xmlns:mc="http://schemas.openxmlformats.org/markup-compatibility/2006" xmlns:a14="http://schemas.microsoft.com/office/drawing/2010/main">
        <mc:Choice Requires="a14">
          <p:sp>
            <p:nvSpPr>
              <p:cNvPr id="8" name="文本框 7"/>
              <p:cNvSpPr txBox="1"/>
              <p:nvPr/>
            </p:nvSpPr>
            <p:spPr>
              <a:xfrm>
                <a:off x="3048000" y="3533775"/>
                <a:ext cx="7515225" cy="369332"/>
              </a:xfrm>
              <a:prstGeom prst="rect">
                <a:avLst/>
              </a:prstGeom>
              <a:noFill/>
            </p:spPr>
            <p:txBody>
              <a:bodyPr wrap="square" rtlCol="0">
                <a:spAutoFit/>
              </a:bodyPr>
              <a:lstStyle/>
              <a:p>
                <a:r>
                  <a:rPr lang="zh-CN" altLang="en-US"/>
                  <a:t>其中，</a:t>
                </a:r>
                <a:r>
                  <a:rPr lang="en-US" altLang="zh-CN"/>
                  <a:t> </a:t>
                </a:r>
                <a14:m>
                  <m:oMath xmlns:m="http://schemas.openxmlformats.org/officeDocument/2006/math">
                    <m:r>
                      <a:rPr lang="en-US" altLang="zh-CN" i="1">
                        <a:latin typeface="Cambria Math" panose="02040503050406030204" pitchFamily="18" charset="0"/>
                      </a:rPr>
                      <m:t>𝑤</m:t>
                    </m:r>
                  </m:oMath>
                </a14:m>
                <a:r>
                  <a:rPr lang="zh-CN" altLang="en-US"/>
                  <a:t>被称为权向量，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0</m:t>
                        </m:r>
                      </m:sub>
                    </m:sSub>
                    <m:r>
                      <a:rPr lang="zh-CN" altLang="en-US" i="1">
                        <a:latin typeface="Cambria Math" panose="02040503050406030204" pitchFamily="18" charset="0"/>
                      </a:rPr>
                      <m:t>被</m:t>
                    </m:r>
                  </m:oMath>
                </a14:m>
                <a:r>
                  <a:rPr lang="zh-CN" altLang="en-US"/>
                  <a:t>称为偏置。</a:t>
                </a:r>
              </a:p>
            </p:txBody>
          </p:sp>
        </mc:Choice>
        <mc:Fallback xmlns="">
          <p:sp>
            <p:nvSpPr>
              <p:cNvPr id="8" name="文本框 7"/>
              <p:cNvSpPr txBox="1">
                <a:spLocks noRot="1" noChangeAspect="1" noMove="1" noResize="1" noEditPoints="1" noAdjustHandles="1" noChangeArrowheads="1" noChangeShapeType="1" noTextEdit="1"/>
              </p:cNvSpPr>
              <p:nvPr/>
            </p:nvSpPr>
            <p:spPr>
              <a:xfrm>
                <a:off x="3048000" y="3533775"/>
                <a:ext cx="7515225" cy="369332"/>
              </a:xfrm>
              <a:prstGeom prst="rect">
                <a:avLst/>
              </a:prstGeom>
              <a:blipFill>
                <a:blip r:embed="rId4"/>
                <a:stretch>
                  <a:fillRect l="-649" t="-13333" b="-23333"/>
                </a:stretch>
              </a:blipFill>
            </p:spPr>
            <p:txBody>
              <a:bodyPr/>
              <a:lstStyle/>
              <a:p>
                <a:r>
                  <a:rPr lang="zh-CN" altLang="en-US">
                    <a:noFill/>
                  </a:rPr>
                  <a:t> </a:t>
                </a:r>
              </a:p>
            </p:txBody>
          </p:sp>
        </mc:Fallback>
      </mc:AlternateContent>
      <p:sp>
        <p:nvSpPr>
          <p:cNvPr id="9" name="矩形 8"/>
          <p:cNvSpPr/>
          <p:nvPr/>
        </p:nvSpPr>
        <p:spPr>
          <a:xfrm>
            <a:off x="3048000" y="2376999"/>
            <a:ext cx="5955476" cy="369332"/>
          </a:xfrm>
          <a:prstGeom prst="rect">
            <a:avLst/>
          </a:prstGeom>
        </p:spPr>
        <p:txBody>
          <a:bodyPr wrap="none">
            <a:spAutoFit/>
          </a:bodyPr>
          <a:lstStyle/>
          <a:p>
            <a:r>
              <a:rPr lang="zh-CN" altLang="en-US"/>
              <a:t>线性判别函数的最简单的形式是输⼊向量的线性函数，即</a:t>
            </a:r>
          </a:p>
        </p:txBody>
      </p:sp>
    </p:spTree>
    <p:extLst>
      <p:ext uri="{BB962C8B-B14F-4D97-AF65-F5344CB8AC3E}">
        <p14:creationId xmlns:p14="http://schemas.microsoft.com/office/powerpoint/2010/main" val="189320393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8B2547-CAC6-7F48-ACBA-BF4C6C500CEE}"/>
              </a:ext>
            </a:extLst>
          </p:cNvPr>
          <p:cNvSpPr>
            <a:spLocks noGrp="1"/>
          </p:cNvSpPr>
          <p:nvPr>
            <p:ph type="title"/>
          </p:nvPr>
        </p:nvSpPr>
        <p:spPr/>
        <p:txBody>
          <a:bodyPr/>
          <a:lstStyle/>
          <a:p>
            <a:r>
              <a:rPr lang="zh-CN" altLang="en-US" dirty="0"/>
              <a:t>拉普拉斯近似</a:t>
            </a:r>
            <a:endParaRPr kumimoji="1" lang="zh-CN" altLang="en-US" dirty="0"/>
          </a:p>
        </p:txBody>
      </p:sp>
      <p:sp>
        <p:nvSpPr>
          <p:cNvPr id="3" name="内容占位符 2">
            <a:extLst>
              <a:ext uri="{FF2B5EF4-FFF2-40B4-BE49-F238E27FC236}">
                <a16:creationId xmlns:a16="http://schemas.microsoft.com/office/drawing/2014/main" id="{261267EF-25A8-E348-9643-5A85FC0EE44C}"/>
              </a:ext>
            </a:extLst>
          </p:cNvPr>
          <p:cNvSpPr>
            <a:spLocks noGrp="1"/>
          </p:cNvSpPr>
          <p:nvPr>
            <p:ph sz="quarter" idx="13"/>
          </p:nvPr>
        </p:nvSpPr>
        <p:spPr>
          <a:xfrm>
            <a:off x="685800" y="2063396"/>
            <a:ext cx="10668000" cy="734233"/>
          </a:xfrm>
        </p:spPr>
        <p:txBody>
          <a:bodyPr/>
          <a:lstStyle/>
          <a:p>
            <a:r>
              <a:rPr kumimoji="1" lang="en-US" altLang="zh-CN" dirty="0"/>
              <a:t>M</a:t>
            </a:r>
            <a:r>
              <a:rPr kumimoji="1" lang="zh-CN" altLang="en-US" dirty="0"/>
              <a:t>维空间</a:t>
            </a:r>
            <a:r>
              <a:rPr kumimoji="1" lang="en-US" altLang="zh-CN" b="1" dirty="0"/>
              <a:t>z</a:t>
            </a:r>
            <a:endParaRPr kumimoji="1" lang="zh-CN" altLang="en-US" b="1" dirty="0"/>
          </a:p>
        </p:txBody>
      </p:sp>
      <p:pic>
        <p:nvPicPr>
          <p:cNvPr id="5" name="图片 4">
            <a:extLst>
              <a:ext uri="{FF2B5EF4-FFF2-40B4-BE49-F238E27FC236}">
                <a16:creationId xmlns:a16="http://schemas.microsoft.com/office/drawing/2014/main" id="{7C087F1D-4B30-DD4D-A04B-7A867300599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80740" y="3133854"/>
            <a:ext cx="10101943" cy="1397077"/>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6B52412-9F0E-6240-92C7-36F144D55F3D}"/>
                  </a:ext>
                </a:extLst>
              </p:cNvPr>
              <p:cNvSpPr txBox="1"/>
              <p:nvPr/>
            </p:nvSpPr>
            <p:spPr>
              <a:xfrm>
                <a:off x="1219201" y="4628780"/>
                <a:ext cx="8904514" cy="646331"/>
              </a:xfrm>
              <a:prstGeom prst="rect">
                <a:avLst/>
              </a:prstGeom>
              <a:noFill/>
            </p:spPr>
            <p:txBody>
              <a:bodyPr wrap="square" rtlCol="0">
                <a:spAutoFit/>
              </a:bodyPr>
              <a:lstStyle/>
              <a:p>
                <a:r>
                  <a:rPr kumimoji="1" lang="zh-CN" altLang="en-US" dirty="0"/>
                  <a:t>            高斯近似只在精度矩阵</a:t>
                </a:r>
                <a:r>
                  <a:rPr kumimoji="1" lang="en-US" altLang="zh-CN" dirty="0"/>
                  <a:t>A</a:t>
                </a:r>
                <a:r>
                  <a:rPr kumimoji="1" lang="zh-CN" altLang="en-US" dirty="0"/>
                  <a:t>是正定矩阵时有良好的定义，这表明，驻点</a:t>
                </a:r>
                <a14:m>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𝑧</m:t>
                        </m:r>
                      </m:e>
                      <m:sub>
                        <m:r>
                          <a:rPr kumimoji="1" lang="en-US" altLang="zh-CN" b="0" i="1" smtClean="0">
                            <a:latin typeface="Cambria Math" panose="02040503050406030204" pitchFamily="18" charset="0"/>
                          </a:rPr>
                          <m:t>0</m:t>
                        </m:r>
                      </m:sub>
                    </m:sSub>
                  </m:oMath>
                </a14:m>
                <a:r>
                  <a:rPr kumimoji="1" lang="zh-CN" altLang="en-US" dirty="0"/>
                  <a:t>一定是一个局部最大值，而不是一个最小值或者鞍点。</a:t>
                </a:r>
              </a:p>
            </p:txBody>
          </p:sp>
        </mc:Choice>
        <mc:Fallback xmlns="">
          <p:sp>
            <p:nvSpPr>
              <p:cNvPr id="6" name="文本框 5">
                <a:extLst>
                  <a:ext uri="{FF2B5EF4-FFF2-40B4-BE49-F238E27FC236}">
                    <a16:creationId xmlns:a16="http://schemas.microsoft.com/office/drawing/2014/main" id="{36B52412-9F0E-6240-92C7-36F144D55F3D}"/>
                  </a:ext>
                </a:extLst>
              </p:cNvPr>
              <p:cNvSpPr txBox="1">
                <a:spLocks noRot="1" noChangeAspect="1" noMove="1" noResize="1" noEditPoints="1" noAdjustHandles="1" noChangeArrowheads="1" noChangeShapeType="1" noTextEdit="1"/>
              </p:cNvSpPr>
              <p:nvPr/>
            </p:nvSpPr>
            <p:spPr>
              <a:xfrm>
                <a:off x="1219201" y="4628780"/>
                <a:ext cx="8904514" cy="646331"/>
              </a:xfrm>
              <a:prstGeom prst="rect">
                <a:avLst/>
              </a:prstGeom>
              <a:blipFill>
                <a:blip r:embed="rId4"/>
                <a:stretch>
                  <a:fillRect l="-571" t="-3846" b="-134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2724376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EBBF5-43C2-F445-BB61-BCF0770A7249}"/>
              </a:ext>
            </a:extLst>
          </p:cNvPr>
          <p:cNvSpPr>
            <a:spLocks noGrp="1"/>
          </p:cNvSpPr>
          <p:nvPr>
            <p:ph type="title"/>
          </p:nvPr>
        </p:nvSpPr>
        <p:spPr/>
        <p:txBody>
          <a:bodyPr/>
          <a:lstStyle/>
          <a:p>
            <a:r>
              <a:rPr lang="zh-CN" altLang="en-US" dirty="0"/>
              <a:t>拉普拉斯近似</a:t>
            </a:r>
            <a:endParaRPr kumimoji="1" lang="zh-CN" altLang="en-US" dirty="0"/>
          </a:p>
        </p:txBody>
      </p:sp>
      <p:sp>
        <p:nvSpPr>
          <p:cNvPr id="3" name="内容占位符 2">
            <a:extLst>
              <a:ext uri="{FF2B5EF4-FFF2-40B4-BE49-F238E27FC236}">
                <a16:creationId xmlns:a16="http://schemas.microsoft.com/office/drawing/2014/main" id="{709F764C-8BCF-094D-8BF4-03F0C966CF7A}"/>
              </a:ext>
            </a:extLst>
          </p:cNvPr>
          <p:cNvSpPr>
            <a:spLocks noGrp="1"/>
          </p:cNvSpPr>
          <p:nvPr>
            <p:ph sz="quarter" idx="13"/>
          </p:nvPr>
        </p:nvSpPr>
        <p:spPr/>
        <p:txBody>
          <a:bodyPr>
            <a:normAutofit/>
          </a:bodyPr>
          <a:lstStyle/>
          <a:p>
            <a:r>
              <a:rPr kumimoji="1" lang="zh-CN" altLang="en-US" smtClean="0"/>
              <a:t>方法</a:t>
            </a:r>
            <a:endParaRPr kumimoji="1" lang="en-US" altLang="zh-CN" dirty="0"/>
          </a:p>
          <a:p>
            <a:pPr marL="0" indent="0">
              <a:buNone/>
            </a:pPr>
            <a:r>
              <a:rPr kumimoji="1" lang="zh-CN" altLang="en-US" dirty="0"/>
              <a:t>首先需要寻找众数，然后计算在那个众数位置上的</a:t>
            </a:r>
            <a:r>
              <a:rPr kumimoji="1" lang="en-US" altLang="zh-CN" dirty="0"/>
              <a:t>Hessian</a:t>
            </a:r>
            <a:r>
              <a:rPr kumimoji="1" lang="zh-CN" altLang="en-US" dirty="0"/>
              <a:t>矩阵。</a:t>
            </a:r>
            <a:endParaRPr kumimoji="1" lang="en-US" altLang="zh-CN" dirty="0"/>
          </a:p>
          <a:p>
            <a:r>
              <a:rPr kumimoji="1" lang="zh-CN" altLang="en-US" dirty="0"/>
              <a:t>主要缺点</a:t>
            </a:r>
            <a:endParaRPr kumimoji="1" lang="en-US" altLang="zh-CN" dirty="0"/>
          </a:p>
          <a:p>
            <a:pPr marL="0" indent="0">
              <a:buNone/>
            </a:pPr>
            <a:r>
              <a:rPr kumimoji="1" lang="zh-CN" altLang="en-US" dirty="0"/>
              <a:t>以高斯分布为基础，因此只能应用于实值变量，在其他情况下，可以应用于变换后的变量上。</a:t>
            </a:r>
            <a:endParaRPr kumimoji="1" lang="en-US" altLang="zh-CN" dirty="0"/>
          </a:p>
          <a:p>
            <a:r>
              <a:rPr kumimoji="1" lang="zh-CN" altLang="en-US" dirty="0"/>
              <a:t>局限性</a:t>
            </a:r>
            <a:endParaRPr kumimoji="1" lang="en-US" altLang="zh-CN" dirty="0"/>
          </a:p>
          <a:p>
            <a:pPr marL="0" indent="0">
              <a:buNone/>
            </a:pPr>
            <a:r>
              <a:rPr kumimoji="1" lang="zh-CN" altLang="en-US" dirty="0"/>
              <a:t>完全依赖于真实概率分布在变量的某个具体值位置上的性质，无法描述重要的全局属性。</a:t>
            </a:r>
            <a:endParaRPr kumimoji="1" lang="en-US" altLang="zh-CN" dirty="0"/>
          </a:p>
        </p:txBody>
      </p:sp>
    </p:spTree>
    <p:extLst>
      <p:ext uri="{BB962C8B-B14F-4D97-AF65-F5344CB8AC3E}">
        <p14:creationId xmlns:p14="http://schemas.microsoft.com/office/powerpoint/2010/main" val="226288322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拉普拉斯近似的应用</a:t>
            </a:r>
          </a:p>
        </p:txBody>
      </p:sp>
      <p:sp>
        <p:nvSpPr>
          <p:cNvPr id="3" name="内容占位符 2"/>
          <p:cNvSpPr>
            <a:spLocks noGrp="1"/>
          </p:cNvSpPr>
          <p:nvPr>
            <p:ph sz="quarter" idx="13"/>
          </p:nvPr>
        </p:nvSpPr>
        <p:spPr>
          <a:xfrm>
            <a:off x="685801" y="3244127"/>
            <a:ext cx="10394707" cy="3311189"/>
          </a:xfrm>
        </p:spPr>
        <p:txBody>
          <a:bodyPr/>
          <a:lstStyle/>
          <a:p>
            <a:r>
              <a:rPr lang="zh-CN" altLang="en-US"/>
              <a:t>为了应⽤拉普拉斯近似，我们⾸先需要寻找众数 z 0 ，然后计算在那个众数位置上的 Hessian 矩阵。在实际应⽤当中，众数通常可以通过运⾏某种形式的数值最优化算法得到</a:t>
            </a:r>
            <a:r>
              <a:rPr lang="zh-CN" altLang="en-US" smtClean="0"/>
              <a:t>。</a:t>
            </a:r>
            <a:endParaRPr lang="en-US" altLang="zh-CN" smtClean="0"/>
          </a:p>
          <a:p>
            <a:r>
              <a:rPr lang="zh-CN" altLang="en-US"/>
              <a:t>许多在实际应⽤中遇到的概率分布都是多峰的，因此根据考虑的峰值（众数）的不同，会有不同的拉普拉斯近似</a:t>
            </a:r>
            <a:r>
              <a:rPr lang="zh-CN" altLang="en-US" smtClean="0"/>
              <a:t>。</a:t>
            </a:r>
            <a:endParaRPr lang="en-US" altLang="zh-CN" smtClean="0"/>
          </a:p>
          <a:p>
            <a:r>
              <a:rPr lang="zh-CN" altLang="en-US"/>
              <a:t>注意，在应⽤拉普拉斯⽅法时，真实概率分布的归⼀化常数 Z 不必事先知道</a:t>
            </a:r>
            <a:r>
              <a:rPr lang="zh-CN" altLang="en-US" smtClean="0"/>
              <a:t>。</a:t>
            </a:r>
            <a:endParaRPr lang="en-US" altLang="zh-CN" smtClean="0"/>
          </a:p>
          <a:p>
            <a:r>
              <a:rPr lang="zh-CN" altLang="en-US"/>
              <a:t>根据中⼼极限定理，我们可以预见模型的后验概率会随着观测数据点的增多⽽越来越近似于⾼斯分布，因此我们可以预见在数据点相对较多的情况下，拉普拉斯近似会更有⽤。</a:t>
            </a:r>
          </a:p>
          <a:p>
            <a:endParaRPr lang="en-US" altLang="zh-CN"/>
          </a:p>
          <a:p>
            <a:endParaRPr lang="en-US" altLang="zh-CN"/>
          </a:p>
          <a:p>
            <a:endParaRPr lang="en-US" altLang="zh-CN"/>
          </a:p>
          <a:p>
            <a:endParaRPr lang="zh-CN" altLang="en-US"/>
          </a:p>
          <a:p>
            <a:endParaRPr lang="zh-CN" altLang="en-US"/>
          </a:p>
        </p:txBody>
      </p:sp>
    </p:spTree>
    <p:extLst>
      <p:ext uri="{BB962C8B-B14F-4D97-AF65-F5344CB8AC3E}">
        <p14:creationId xmlns:p14="http://schemas.microsoft.com/office/powerpoint/2010/main" val="38308168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0D2103-3D10-C24C-AC25-3877B17000F9}"/>
              </a:ext>
            </a:extLst>
          </p:cNvPr>
          <p:cNvSpPr>
            <a:spLocks noGrp="1"/>
          </p:cNvSpPr>
          <p:nvPr>
            <p:ph type="title"/>
          </p:nvPr>
        </p:nvSpPr>
        <p:spPr/>
        <p:txBody>
          <a:bodyPr/>
          <a:lstStyle/>
          <a:p>
            <a:r>
              <a:rPr kumimoji="1" lang="en-US" altLang="zh-CN" dirty="0"/>
              <a:t>P156</a:t>
            </a:r>
            <a:r>
              <a:rPr kumimoji="1" lang="zh-CN" altLang="en-US" dirty="0"/>
              <a:t>页  </a:t>
            </a:r>
          </a:p>
        </p:txBody>
      </p:sp>
      <p:pic>
        <p:nvPicPr>
          <p:cNvPr id="4" name="图片 3">
            <a:extLst>
              <a:ext uri="{FF2B5EF4-FFF2-40B4-BE49-F238E27FC236}">
                <a16:creationId xmlns:a16="http://schemas.microsoft.com/office/drawing/2014/main" id="{CCE3727E-882A-B042-A42D-BD4ECDBC948B}"/>
              </a:ext>
            </a:extLst>
          </p:cNvPr>
          <p:cNvPicPr>
            <a:picLocks noChangeAspect="1"/>
          </p:cNvPicPr>
          <p:nvPr/>
        </p:nvPicPr>
        <p:blipFill>
          <a:blip r:embed="rId2"/>
          <a:stretch>
            <a:fillRect/>
          </a:stretch>
        </p:blipFill>
        <p:spPr>
          <a:xfrm>
            <a:off x="1164772" y="2765387"/>
            <a:ext cx="10123714" cy="1503829"/>
          </a:xfrm>
          <a:prstGeom prst="rect">
            <a:avLst/>
          </a:prstGeom>
        </p:spPr>
      </p:pic>
    </p:spTree>
    <p:extLst>
      <p:ext uri="{BB962C8B-B14F-4D97-AF65-F5344CB8AC3E}">
        <p14:creationId xmlns:p14="http://schemas.microsoft.com/office/powerpoint/2010/main" val="2729271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56211" y="523703"/>
            <a:ext cx="2718262" cy="3424845"/>
            <a:chOff x="1230283" y="922713"/>
            <a:chExt cx="2718262" cy="3424845"/>
          </a:xfrm>
        </p:grpSpPr>
        <p:sp>
          <p:nvSpPr>
            <p:cNvPr id="4" name="矩形 3"/>
            <p:cNvSpPr/>
            <p:nvPr/>
          </p:nvSpPr>
          <p:spPr>
            <a:xfrm>
              <a:off x="1230284" y="922713"/>
              <a:ext cx="2718261" cy="2576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5400000">
              <a:off x="-353292" y="2506289"/>
              <a:ext cx="3424844" cy="2576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rot="10800000">
            <a:off x="8091055" y="1615441"/>
            <a:ext cx="2718262" cy="3424845"/>
            <a:chOff x="1230283" y="922713"/>
            <a:chExt cx="2718262" cy="3424845"/>
          </a:xfrm>
        </p:grpSpPr>
        <p:sp>
          <p:nvSpPr>
            <p:cNvPr id="9" name="矩形 8"/>
            <p:cNvSpPr/>
            <p:nvPr/>
          </p:nvSpPr>
          <p:spPr>
            <a:xfrm>
              <a:off x="1230284" y="922713"/>
              <a:ext cx="2718261" cy="2576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rot="5400000">
              <a:off x="-353292" y="2506289"/>
              <a:ext cx="3424844" cy="2576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标题 1"/>
          <p:cNvSpPr>
            <a:spLocks noGrp="1"/>
          </p:cNvSpPr>
          <p:nvPr>
            <p:ph type="title"/>
          </p:nvPr>
        </p:nvSpPr>
        <p:spPr>
          <a:xfrm>
            <a:off x="2506980" y="2111435"/>
            <a:ext cx="7234152" cy="1151965"/>
          </a:xfrm>
        </p:spPr>
        <p:txBody>
          <a:bodyPr/>
          <a:lstStyle/>
          <a:p>
            <a:r>
              <a:rPr lang="zh-CN" altLang="en-US" b="1" dirty="0">
                <a:latin typeface="+mj-ea"/>
              </a:rPr>
              <a:t>贝叶斯</a:t>
            </a:r>
            <a:r>
              <a:rPr lang="en-US" altLang="zh-CN" b="1" dirty="0"/>
              <a:t>logistic</a:t>
            </a:r>
            <a:r>
              <a:rPr lang="zh-CN" altLang="en-US" b="1" dirty="0">
                <a:latin typeface="+mj-ea"/>
              </a:rPr>
              <a:t>回归</a:t>
            </a:r>
            <a:endParaRPr lang="en-US" altLang="zh-CN" b="1" dirty="0">
              <a:latin typeface="+mj-ea"/>
            </a:endParaRPr>
          </a:p>
        </p:txBody>
      </p:sp>
    </p:spTree>
    <p:extLst>
      <p:ext uri="{BB962C8B-B14F-4D97-AF65-F5344CB8AC3E}">
        <p14:creationId xmlns:p14="http://schemas.microsoft.com/office/powerpoint/2010/main" val="347682632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rPr>
              <a:t>贝叶斯</a:t>
            </a:r>
            <a:r>
              <a:rPr lang="en-US" altLang="zh-CN" dirty="0"/>
              <a:t>logistic</a:t>
            </a:r>
            <a:r>
              <a:rPr lang="zh-CN" altLang="en-US" dirty="0">
                <a:latin typeface="+mj-ea"/>
              </a:rPr>
              <a:t>回归</a:t>
            </a:r>
            <a:endParaRPr lang="zh-CN" altLang="en-US" dirty="0"/>
          </a:p>
        </p:txBody>
      </p:sp>
      <p:sp>
        <p:nvSpPr>
          <p:cNvPr id="3" name="内容占位符 2"/>
          <p:cNvSpPr>
            <a:spLocks noGrp="1"/>
          </p:cNvSpPr>
          <p:nvPr>
            <p:ph sz="quarter" idx="13"/>
          </p:nvPr>
        </p:nvSpPr>
        <p:spPr>
          <a:xfrm>
            <a:off x="685800" y="2063396"/>
            <a:ext cx="10907486" cy="472975"/>
          </a:xfrm>
        </p:spPr>
        <p:txBody>
          <a:bodyPr/>
          <a:lstStyle/>
          <a:p>
            <a:r>
              <a:rPr lang="zh-CN" altLang="en-US" dirty="0"/>
              <a:t>前言</a:t>
            </a:r>
          </a:p>
        </p:txBody>
      </p:sp>
      <p:pic>
        <p:nvPicPr>
          <p:cNvPr id="4" name="图片 3">
            <a:extLst>
              <a:ext uri="{FF2B5EF4-FFF2-40B4-BE49-F238E27FC236}">
                <a16:creationId xmlns:a16="http://schemas.microsoft.com/office/drawing/2014/main" id="{FCD12420-FC21-3C41-A068-7E1E3D52830C}"/>
              </a:ext>
            </a:extLst>
          </p:cNvPr>
          <p:cNvPicPr>
            <a:picLocks noChangeAspect="1"/>
          </p:cNvPicPr>
          <p:nvPr/>
        </p:nvPicPr>
        <p:blipFill>
          <a:blip r:embed="rId2"/>
          <a:stretch>
            <a:fillRect/>
          </a:stretch>
        </p:blipFill>
        <p:spPr>
          <a:xfrm>
            <a:off x="3668486" y="2063396"/>
            <a:ext cx="5722841" cy="3409543"/>
          </a:xfrm>
          <a:prstGeom prst="rect">
            <a:avLst/>
          </a:prstGeom>
        </p:spPr>
      </p:pic>
      <p:sp>
        <p:nvSpPr>
          <p:cNvPr id="5" name="文本框 4">
            <a:extLst>
              <a:ext uri="{FF2B5EF4-FFF2-40B4-BE49-F238E27FC236}">
                <a16:creationId xmlns:a16="http://schemas.microsoft.com/office/drawing/2014/main" id="{31846903-4E28-9F4E-86DE-8BD79A89338D}"/>
              </a:ext>
            </a:extLst>
          </p:cNvPr>
          <p:cNvSpPr txBox="1"/>
          <p:nvPr/>
        </p:nvSpPr>
        <p:spPr>
          <a:xfrm>
            <a:off x="1317171" y="3646714"/>
            <a:ext cx="1012372" cy="369332"/>
          </a:xfrm>
          <a:prstGeom prst="rect">
            <a:avLst/>
          </a:prstGeom>
          <a:noFill/>
        </p:spPr>
        <p:txBody>
          <a:bodyPr wrap="square" rtlCol="0">
            <a:spAutoFit/>
          </a:bodyPr>
          <a:lstStyle/>
          <a:p>
            <a:r>
              <a:rPr kumimoji="1" lang="en-US" altLang="zh-CN" dirty="0"/>
              <a:t>P148</a:t>
            </a:r>
            <a:r>
              <a:rPr kumimoji="1" lang="zh-CN" altLang="en-US" dirty="0"/>
              <a:t>页</a:t>
            </a:r>
          </a:p>
        </p:txBody>
      </p:sp>
    </p:spTree>
    <p:extLst>
      <p:ext uri="{BB962C8B-B14F-4D97-AF65-F5344CB8AC3E}">
        <p14:creationId xmlns:p14="http://schemas.microsoft.com/office/powerpoint/2010/main" val="21291627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logistic</a:t>
            </a:r>
            <a:r>
              <a:rPr lang="zh-CN" altLang="en-US" smtClean="0">
                <a:latin typeface="+mj-ea"/>
              </a:rPr>
              <a:t>回归之</a:t>
            </a:r>
            <a:r>
              <a:rPr lang="en-US" altLang="zh-CN"/>
              <a:t>MLE</a:t>
            </a:r>
            <a:r>
              <a:rPr lang="zh-CN" altLang="en-US" smtClean="0">
                <a:latin typeface="+mj-ea"/>
              </a:rPr>
              <a:t>的局限性</a:t>
            </a:r>
            <a:endParaRPr lang="zh-CN" altLang="en-US"/>
          </a:p>
        </p:txBody>
      </p:sp>
      <p:pic>
        <p:nvPicPr>
          <p:cNvPr id="2050" name="Picture 2" descr="preview"/>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5410" y="2036958"/>
            <a:ext cx="11384132" cy="264185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3118278" y="4957725"/>
            <a:ext cx="6532558" cy="369332"/>
          </a:xfrm>
          <a:prstGeom prst="rect">
            <a:avLst/>
          </a:prstGeom>
        </p:spPr>
        <p:txBody>
          <a:bodyPr wrap="none">
            <a:spAutoFit/>
          </a:bodyPr>
          <a:lstStyle/>
          <a:p>
            <a:r>
              <a:rPr lang="zh-CN" altLang="en-US">
                <a:solidFill>
                  <a:srgbClr val="1A1A1A"/>
                </a:solidFill>
                <a:latin typeface="-apple-system"/>
              </a:rPr>
              <a:t>“线性可分”对</a:t>
            </a:r>
            <a:r>
              <a:rPr lang="en-US" altLang="zh-CN">
                <a:solidFill>
                  <a:srgbClr val="1A1A1A"/>
                </a:solidFill>
                <a:latin typeface="-apple-system"/>
              </a:rPr>
              <a:t>logistic regression</a:t>
            </a:r>
            <a:r>
              <a:rPr lang="zh-CN" altLang="en-US">
                <a:solidFill>
                  <a:srgbClr val="1A1A1A"/>
                </a:solidFill>
                <a:latin typeface="-apple-system"/>
              </a:rPr>
              <a:t>来说是件</a:t>
            </a:r>
            <a:r>
              <a:rPr lang="zh-CN" altLang="en-US" smtClean="0">
                <a:solidFill>
                  <a:srgbClr val="1A1A1A"/>
                </a:solidFill>
                <a:latin typeface="-apple-system"/>
              </a:rPr>
              <a:t>坏事（过拟合）</a:t>
            </a:r>
            <a:endParaRPr lang="zh-CN" altLang="en-US"/>
          </a:p>
        </p:txBody>
      </p:sp>
    </p:spTree>
    <p:extLst>
      <p:ext uri="{BB962C8B-B14F-4D97-AF65-F5344CB8AC3E}">
        <p14:creationId xmlns:p14="http://schemas.microsoft.com/office/powerpoint/2010/main" val="133978577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logistic</a:t>
            </a:r>
            <a:r>
              <a:rPr lang="zh-CN" altLang="en-US">
                <a:latin typeface="+mj-ea"/>
              </a:rPr>
              <a:t>回归之</a:t>
            </a:r>
            <a:r>
              <a:rPr lang="en-US" altLang="zh-CN"/>
              <a:t>MLE</a:t>
            </a:r>
            <a:r>
              <a:rPr lang="zh-CN" altLang="en-US">
                <a:latin typeface="+mj-ea"/>
              </a:rPr>
              <a:t>的局限性</a:t>
            </a:r>
            <a:endParaRPr lang="zh-CN" altLang="en-US"/>
          </a:p>
        </p:txBody>
      </p:sp>
      <p:sp>
        <p:nvSpPr>
          <p:cNvPr id="3" name="内容占位符 2"/>
          <p:cNvSpPr>
            <a:spLocks noGrp="1"/>
          </p:cNvSpPr>
          <p:nvPr>
            <p:ph sz="quarter" idx="13"/>
          </p:nvPr>
        </p:nvSpPr>
        <p:spPr/>
        <p:txBody>
          <a:bodyPr/>
          <a:lstStyle/>
          <a:p>
            <a:r>
              <a:rPr lang="zh-CN" altLang="en-US" smtClean="0"/>
              <a:t>对</a:t>
            </a:r>
            <a:r>
              <a:rPr lang="zh-CN" altLang="en-US"/>
              <a:t>癌症的</a:t>
            </a:r>
            <a:r>
              <a:rPr lang="zh-CN" altLang="en-US" smtClean="0"/>
              <a:t>估计</a:t>
            </a:r>
            <a:endParaRPr lang="en-US" altLang="zh-CN" smtClean="0"/>
          </a:p>
          <a:p>
            <a:pPr marL="0" indent="0">
              <a:buNone/>
            </a:pPr>
            <a:endParaRPr lang="en-US" altLang="zh-CN" smtClean="0"/>
          </a:p>
          <a:p>
            <a:pPr marL="0" indent="457200">
              <a:buNone/>
            </a:pPr>
            <a:r>
              <a:rPr lang="zh-CN" altLang="en-US" smtClean="0"/>
              <a:t>一</a:t>
            </a:r>
            <a:r>
              <a:rPr lang="zh-CN" altLang="en-US"/>
              <a:t>个医生一天可能接到了</a:t>
            </a:r>
            <a:r>
              <a:rPr lang="en-US" altLang="zh-CN"/>
              <a:t>100</a:t>
            </a:r>
            <a:r>
              <a:rPr lang="zh-CN" altLang="en-US"/>
              <a:t>名患者，但最终被诊断出癌症的患者为</a:t>
            </a:r>
            <a:r>
              <a:rPr lang="en-US" altLang="zh-CN"/>
              <a:t>5</a:t>
            </a:r>
            <a:r>
              <a:rPr lang="zh-CN" altLang="en-US"/>
              <a:t>个人，在</a:t>
            </a:r>
            <a:r>
              <a:rPr lang="en-US" altLang="zh-CN" smtClean="0"/>
              <a:t>MLE</a:t>
            </a:r>
            <a:r>
              <a:rPr lang="zh-CN" altLang="en-US" smtClean="0"/>
              <a:t>估计</a:t>
            </a:r>
            <a:r>
              <a:rPr lang="zh-CN" altLang="en-US"/>
              <a:t>的模式下我们得到</a:t>
            </a:r>
            <a:r>
              <a:rPr lang="zh-CN" altLang="en-US" smtClean="0"/>
              <a:t>的</a:t>
            </a:r>
            <a:r>
              <a:rPr lang="zh-CN" altLang="en-US"/>
              <a:t>患</a:t>
            </a:r>
            <a:r>
              <a:rPr lang="zh-CN" altLang="en-US" smtClean="0"/>
              <a:t>癌症</a:t>
            </a:r>
            <a:r>
              <a:rPr lang="zh-CN" altLang="en-US"/>
              <a:t>的概率为</a:t>
            </a:r>
            <a:r>
              <a:rPr lang="en-US" altLang="zh-CN"/>
              <a:t>0.05</a:t>
            </a:r>
            <a:r>
              <a:rPr lang="zh-CN" altLang="en-US"/>
              <a:t>。</a:t>
            </a:r>
          </a:p>
          <a:p>
            <a:pPr marL="0" indent="0">
              <a:buNone/>
            </a:pPr>
            <a:endParaRPr lang="en-US" altLang="zh-CN" smtClean="0"/>
          </a:p>
          <a:p>
            <a:pPr marL="0" indent="457200">
              <a:buNone/>
            </a:pPr>
            <a:r>
              <a:rPr lang="zh-CN" altLang="en-US"/>
              <a:t>这显然是不太切合实际的，因为我们根据已有的经验，我们知道这种概率会低很多。然而</a:t>
            </a:r>
            <a:r>
              <a:rPr lang="en-US" altLang="zh-CN"/>
              <a:t>MLE</a:t>
            </a:r>
            <a:r>
              <a:rPr lang="zh-CN" altLang="en-US"/>
              <a:t>估计并没有把这种知识融入到模型里。</a:t>
            </a:r>
          </a:p>
          <a:p>
            <a:endParaRPr lang="zh-CN" altLang="en-US"/>
          </a:p>
        </p:txBody>
      </p:sp>
    </p:spTree>
    <p:extLst>
      <p:ext uri="{BB962C8B-B14F-4D97-AF65-F5344CB8AC3E}">
        <p14:creationId xmlns:p14="http://schemas.microsoft.com/office/powerpoint/2010/main" val="273493253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6CB041-B7AC-C245-8ECB-AC684AFFC4A4}"/>
              </a:ext>
            </a:extLst>
          </p:cNvPr>
          <p:cNvSpPr>
            <a:spLocks noGrp="1"/>
          </p:cNvSpPr>
          <p:nvPr>
            <p:ph type="title"/>
          </p:nvPr>
        </p:nvSpPr>
        <p:spPr/>
        <p:txBody>
          <a:bodyPr/>
          <a:lstStyle/>
          <a:p>
            <a:r>
              <a:rPr lang="zh-CN" altLang="en-US" dirty="0">
                <a:latin typeface="+mj-ea"/>
              </a:rPr>
              <a:t>贝叶斯</a:t>
            </a:r>
            <a:r>
              <a:rPr lang="en-US" altLang="zh-CN" dirty="0"/>
              <a:t>logistic</a:t>
            </a:r>
            <a:r>
              <a:rPr lang="zh-CN" altLang="en-US" dirty="0">
                <a:latin typeface="+mj-ea"/>
              </a:rPr>
              <a:t>回归</a:t>
            </a:r>
            <a:endParaRPr kumimoji="1" lang="zh-CN" altLang="en-US" dirty="0"/>
          </a:p>
        </p:txBody>
      </p:sp>
      <p:sp>
        <p:nvSpPr>
          <p:cNvPr id="3" name="内容占位符 2">
            <a:extLst>
              <a:ext uri="{FF2B5EF4-FFF2-40B4-BE49-F238E27FC236}">
                <a16:creationId xmlns:a16="http://schemas.microsoft.com/office/drawing/2014/main" id="{D57C2231-2E16-FB4D-9039-BC00FC50CB34}"/>
              </a:ext>
            </a:extLst>
          </p:cNvPr>
          <p:cNvSpPr>
            <a:spLocks noGrp="1"/>
          </p:cNvSpPr>
          <p:nvPr>
            <p:ph sz="quarter" idx="13"/>
          </p:nvPr>
        </p:nvSpPr>
        <p:spPr>
          <a:xfrm>
            <a:off x="1817914" y="1837765"/>
            <a:ext cx="8436429" cy="3311189"/>
          </a:xfrm>
        </p:spPr>
        <p:txBody>
          <a:bodyPr>
            <a:normAutofit/>
          </a:bodyPr>
          <a:lstStyle/>
          <a:p>
            <a:pPr marL="0" indent="0">
              <a:buNone/>
            </a:pPr>
            <a:r>
              <a:rPr kumimoji="1" lang="zh-CN" altLang="en-US" sz="2400" dirty="0"/>
              <a:t> 最大似然方法对于线性可分的数据集会产生严重的过拟合，通过引入先验概率，然后寻找</a:t>
            </a:r>
            <a:r>
              <a:rPr kumimoji="1" lang="en-US" altLang="zh-CN" sz="2400" dirty="0"/>
              <a:t>w</a:t>
            </a:r>
            <a:r>
              <a:rPr kumimoji="1" lang="zh-CN" altLang="en-US" sz="2400" dirty="0"/>
              <a:t>的</a:t>
            </a:r>
            <a:r>
              <a:rPr kumimoji="1" lang="en-US" altLang="zh-CN" sz="2400" dirty="0"/>
              <a:t>MAP</a:t>
            </a:r>
            <a:r>
              <a:rPr kumimoji="1" lang="zh-CN" altLang="en-US" sz="2400" dirty="0"/>
              <a:t>解，或者等价地，通过给误差函数增加一个正则化项，这种奇异性就可以避免。</a:t>
            </a:r>
          </a:p>
        </p:txBody>
      </p:sp>
      <p:sp>
        <p:nvSpPr>
          <p:cNvPr id="4" name="矩形 3">
            <a:extLst>
              <a:ext uri="{FF2B5EF4-FFF2-40B4-BE49-F238E27FC236}">
                <a16:creationId xmlns:a16="http://schemas.microsoft.com/office/drawing/2014/main" id="{CF6AED7D-E23C-E04B-9C82-2C03FE66B8FA}"/>
              </a:ext>
            </a:extLst>
          </p:cNvPr>
          <p:cNvSpPr/>
          <p:nvPr/>
        </p:nvSpPr>
        <p:spPr>
          <a:xfrm>
            <a:off x="1817914" y="3287486"/>
            <a:ext cx="5453743"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9FDBC1CE-CBA7-0840-B69A-2027A47739C0}"/>
              </a:ext>
            </a:extLst>
          </p:cNvPr>
          <p:cNvSpPr txBox="1"/>
          <p:nvPr/>
        </p:nvSpPr>
        <p:spPr>
          <a:xfrm>
            <a:off x="75174" y="3192920"/>
            <a:ext cx="1709057" cy="646331"/>
          </a:xfrm>
          <a:prstGeom prst="rect">
            <a:avLst/>
          </a:prstGeom>
          <a:noFill/>
        </p:spPr>
        <p:txBody>
          <a:bodyPr wrap="square" rtlCol="0">
            <a:spAutoFit/>
          </a:bodyPr>
          <a:lstStyle/>
          <a:p>
            <a:r>
              <a:rPr kumimoji="1" lang="en-US" altLang="zh-CN" dirty="0"/>
              <a:t>LOGISTIC</a:t>
            </a:r>
            <a:r>
              <a:rPr kumimoji="1" lang="zh-CN" altLang="en-US" dirty="0"/>
              <a:t>回归的贝叶斯观点</a:t>
            </a:r>
          </a:p>
        </p:txBody>
      </p:sp>
      <p:sp>
        <p:nvSpPr>
          <p:cNvPr id="6" name="内容占位符 2">
            <a:extLst>
              <a:ext uri="{FF2B5EF4-FFF2-40B4-BE49-F238E27FC236}">
                <a16:creationId xmlns:a16="http://schemas.microsoft.com/office/drawing/2014/main" id="{D344DDE1-76BD-4141-BBC9-C8DFE0A8D139}"/>
              </a:ext>
            </a:extLst>
          </p:cNvPr>
          <p:cNvSpPr txBox="1">
            <a:spLocks/>
          </p:cNvSpPr>
          <p:nvPr/>
        </p:nvSpPr>
        <p:spPr>
          <a:xfrm>
            <a:off x="685800" y="2063396"/>
            <a:ext cx="10178143" cy="494747"/>
          </a:xfrm>
          <a:prstGeom prst="rect">
            <a:avLst/>
          </a:prstGeom>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a:lstStyle>
          <a:p>
            <a:r>
              <a:rPr kumimoji="1" lang="zh-CN" altLang="en-US" dirty="0"/>
              <a:t>前言</a:t>
            </a:r>
          </a:p>
        </p:txBody>
      </p:sp>
    </p:spTree>
    <p:extLst>
      <p:ext uri="{BB962C8B-B14F-4D97-AF65-F5344CB8AC3E}">
        <p14:creationId xmlns:p14="http://schemas.microsoft.com/office/powerpoint/2010/main" val="340028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C1FE9-0823-0642-B709-D16D2DC5D4FA}"/>
              </a:ext>
            </a:extLst>
          </p:cNvPr>
          <p:cNvSpPr>
            <a:spLocks noGrp="1"/>
          </p:cNvSpPr>
          <p:nvPr>
            <p:ph type="title"/>
          </p:nvPr>
        </p:nvSpPr>
        <p:spPr/>
        <p:txBody>
          <a:bodyPr/>
          <a:lstStyle/>
          <a:p>
            <a:r>
              <a:rPr lang="zh-CN" altLang="en-US" dirty="0">
                <a:latin typeface="+mj-ea"/>
              </a:rPr>
              <a:t>贝叶斯</a:t>
            </a:r>
            <a:r>
              <a:rPr lang="en-US" altLang="zh-CN" dirty="0"/>
              <a:t>logistic</a:t>
            </a:r>
            <a:r>
              <a:rPr lang="zh-CN" altLang="en-US" dirty="0">
                <a:latin typeface="+mj-ea"/>
              </a:rPr>
              <a:t>回归</a:t>
            </a:r>
            <a:endParaRPr kumimoji="1" lang="zh-CN" altLang="en-US" dirty="0"/>
          </a:p>
        </p:txBody>
      </p:sp>
      <p:sp>
        <p:nvSpPr>
          <p:cNvPr id="3" name="内容占位符 2">
            <a:extLst>
              <a:ext uri="{FF2B5EF4-FFF2-40B4-BE49-F238E27FC236}">
                <a16:creationId xmlns:a16="http://schemas.microsoft.com/office/drawing/2014/main" id="{7B008299-266D-E64B-ADF0-4039ACB39B60}"/>
              </a:ext>
            </a:extLst>
          </p:cNvPr>
          <p:cNvSpPr>
            <a:spLocks noGrp="1"/>
          </p:cNvSpPr>
          <p:nvPr>
            <p:ph sz="quarter" idx="13"/>
          </p:nvPr>
        </p:nvSpPr>
        <p:spPr/>
        <p:txBody>
          <a:bodyPr/>
          <a:lstStyle/>
          <a:p>
            <a:pPr marL="0" indent="0">
              <a:buNone/>
            </a:pPr>
            <a:r>
              <a:rPr kumimoji="1" lang="zh-CN" altLang="en-US" dirty="0"/>
              <a:t>贝叶斯</a:t>
            </a:r>
            <a:r>
              <a:rPr kumimoji="1" lang="en-US" altLang="zh-CN" dirty="0"/>
              <a:t>LOGISTIC</a:t>
            </a:r>
            <a:r>
              <a:rPr kumimoji="1" lang="zh-CN" altLang="en-US" dirty="0"/>
              <a:t>回归通过对</a:t>
            </a:r>
            <a:r>
              <a:rPr kumimoji="1" lang="en-US" altLang="zh-CN" dirty="0"/>
              <a:t>w</a:t>
            </a:r>
            <a:r>
              <a:rPr kumimoji="1" lang="zh-CN" altLang="en-US" dirty="0"/>
              <a:t>的后验概率分布进行积分来预测类别。然而</a:t>
            </a:r>
            <a:r>
              <a:rPr kumimoji="1" lang="en-US" altLang="zh-CN" dirty="0"/>
              <a:t>w</a:t>
            </a:r>
            <a:r>
              <a:rPr kumimoji="1" lang="zh-CN" altLang="en-US" dirty="0"/>
              <a:t>的后验概率分布内含</a:t>
            </a:r>
            <a:r>
              <a:rPr kumimoji="1" lang="en-US" altLang="zh-CN" dirty="0"/>
              <a:t>LOGISTIC</a:t>
            </a:r>
            <a:r>
              <a:rPr kumimoji="1" lang="zh-CN" altLang="en-US" dirty="0"/>
              <a:t> </a:t>
            </a:r>
            <a:r>
              <a:rPr kumimoji="1" lang="en-US" altLang="zh-CN" dirty="0"/>
              <a:t>sigmoid</a:t>
            </a:r>
            <a:r>
              <a:rPr kumimoji="1" lang="zh-CN" altLang="en-US" dirty="0"/>
              <a:t>函数，积分难以计算，所以需要将后验概率分布近似为高斯分布，便于积分操作。</a:t>
            </a:r>
          </a:p>
        </p:txBody>
      </p:sp>
    </p:spTree>
    <p:extLst>
      <p:ext uri="{BB962C8B-B14F-4D97-AF65-F5344CB8AC3E}">
        <p14:creationId xmlns:p14="http://schemas.microsoft.com/office/powerpoint/2010/main" val="124044250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主要事件">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TM04033927[[fn=主要事件]]</Template>
  <TotalTime>12541</TotalTime>
  <Words>7238</Words>
  <Application>Microsoft Office PowerPoint</Application>
  <PresentationFormat>宽屏</PresentationFormat>
  <Paragraphs>696</Paragraphs>
  <Slides>115</Slides>
  <Notes>72</Notes>
  <HiddenSlides>6</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115</vt:i4>
      </vt:variant>
    </vt:vector>
  </HeadingPairs>
  <TitlesOfParts>
    <vt:vector size="125" baseType="lpstr">
      <vt:lpstr>-apple-system</vt:lpstr>
      <vt:lpstr>等线</vt:lpstr>
      <vt:lpstr>宋体</vt:lpstr>
      <vt:lpstr>微软雅黑</vt:lpstr>
      <vt:lpstr>Arial</vt:lpstr>
      <vt:lpstr>Bodoni MT Black</vt:lpstr>
      <vt:lpstr>Cambria Math</vt:lpstr>
      <vt:lpstr>Impact</vt:lpstr>
      <vt:lpstr>Wingdings</vt:lpstr>
      <vt:lpstr>主要事件</vt:lpstr>
      <vt:lpstr>分类的线性模型</vt:lpstr>
      <vt:lpstr>目录</vt:lpstr>
      <vt:lpstr>什么是分类线性模型？</vt:lpstr>
      <vt:lpstr>概念</vt:lpstr>
      <vt:lpstr>类别标签的表示方式</vt:lpstr>
      <vt:lpstr>分类问题的三种不同方法</vt:lpstr>
      <vt:lpstr>判别函数</vt:lpstr>
      <vt:lpstr>概念</vt:lpstr>
      <vt:lpstr>二分类</vt:lpstr>
      <vt:lpstr>二分类</vt:lpstr>
      <vt:lpstr>二分类</vt:lpstr>
      <vt:lpstr>多分类</vt:lpstr>
      <vt:lpstr>多分类</vt:lpstr>
      <vt:lpstr>多分类</vt:lpstr>
      <vt:lpstr>如何学习线性判别函数的参数？</vt:lpstr>
      <vt:lpstr>基于最小平方的方法</vt:lpstr>
      <vt:lpstr>基于最小平方的方法</vt:lpstr>
      <vt:lpstr>基于最小平方的方法</vt:lpstr>
      <vt:lpstr>Fisher线性判别函数</vt:lpstr>
      <vt:lpstr>Fisher线性判别函数</vt:lpstr>
      <vt:lpstr>Fisher线性判别函数</vt:lpstr>
      <vt:lpstr>Fisher线性判别函数</vt:lpstr>
      <vt:lpstr>Fisher线性判别函数</vt:lpstr>
      <vt:lpstr>Fisher线性判别函数</vt:lpstr>
      <vt:lpstr>Fisher线性判别函数</vt:lpstr>
      <vt:lpstr>Fisher线性判别函数</vt:lpstr>
      <vt:lpstr>Fisher线性判别函数</vt:lpstr>
      <vt:lpstr>Fisher线性判别函数</vt:lpstr>
      <vt:lpstr>感知器算法</vt:lpstr>
      <vt:lpstr>感知器算法</vt:lpstr>
      <vt:lpstr>感知器算法</vt:lpstr>
      <vt:lpstr>感知器算法</vt:lpstr>
      <vt:lpstr>感知器算法</vt:lpstr>
      <vt:lpstr>感知器算法</vt:lpstr>
      <vt:lpstr>感知器算法</vt:lpstr>
      <vt:lpstr>感知器算法</vt:lpstr>
      <vt:lpstr>概率生成式模型</vt:lpstr>
      <vt:lpstr>概率生成式模型</vt:lpstr>
      <vt:lpstr>概率生成式模型</vt:lpstr>
      <vt:lpstr>概率生成式模型</vt:lpstr>
      <vt:lpstr>概率生成式模型</vt:lpstr>
      <vt:lpstr>概率生成式模型</vt:lpstr>
      <vt:lpstr>概率生成式模型</vt:lpstr>
      <vt:lpstr>概率生成式模型</vt:lpstr>
      <vt:lpstr>概率生成式模型</vt:lpstr>
      <vt:lpstr>概率生成式模型</vt:lpstr>
      <vt:lpstr>概率生成式模型</vt:lpstr>
      <vt:lpstr>概率生成式模型</vt:lpstr>
      <vt:lpstr>概率生成式模型</vt:lpstr>
      <vt:lpstr>概率生成式模型</vt:lpstr>
      <vt:lpstr>概率生成式模型</vt:lpstr>
      <vt:lpstr>概率生成式模型</vt:lpstr>
      <vt:lpstr>概率生成式模型</vt:lpstr>
      <vt:lpstr>概率生成式模型</vt:lpstr>
      <vt:lpstr>概率生成式模型</vt:lpstr>
      <vt:lpstr>概率生成式模型</vt:lpstr>
      <vt:lpstr>概率生成式模型</vt:lpstr>
      <vt:lpstr>概率生成式模型</vt:lpstr>
      <vt:lpstr>概率生成式模型</vt:lpstr>
      <vt:lpstr>概率生成式模型</vt:lpstr>
      <vt:lpstr>概率生成式模型</vt:lpstr>
      <vt:lpstr>概率判别式模型</vt:lpstr>
      <vt:lpstr>概率判别式模型</vt:lpstr>
      <vt:lpstr>概率判别式模型</vt:lpstr>
      <vt:lpstr>概率判别式模型</vt:lpstr>
      <vt:lpstr>概率判别式模型</vt:lpstr>
      <vt:lpstr>概率判别式模型</vt:lpstr>
      <vt:lpstr>概率判别式模型</vt:lpstr>
      <vt:lpstr>概率判别式模型</vt:lpstr>
      <vt:lpstr>概率判别式模型</vt:lpstr>
      <vt:lpstr>概率判别式模型</vt:lpstr>
      <vt:lpstr>概率判别式模型</vt:lpstr>
      <vt:lpstr>概率判别式模型</vt:lpstr>
      <vt:lpstr>概率判别式模型</vt:lpstr>
      <vt:lpstr>概率判别式模型</vt:lpstr>
      <vt:lpstr>概率判别式模型</vt:lpstr>
      <vt:lpstr>概率判别式模型</vt:lpstr>
      <vt:lpstr>概率判别式模型</vt:lpstr>
      <vt:lpstr>概率判别式模型</vt:lpstr>
      <vt:lpstr>概率判别式模型</vt:lpstr>
      <vt:lpstr>概率判别式模型</vt:lpstr>
      <vt:lpstr>概率判别式模型</vt:lpstr>
      <vt:lpstr>VERSUS</vt:lpstr>
      <vt:lpstr>拉普拉斯近似</vt:lpstr>
      <vt:lpstr>拉普拉斯近似</vt:lpstr>
      <vt:lpstr>拉普拉斯近似</vt:lpstr>
      <vt:lpstr>拉普拉斯近似</vt:lpstr>
      <vt:lpstr>拉普拉斯近似</vt:lpstr>
      <vt:lpstr>拉普拉斯近似</vt:lpstr>
      <vt:lpstr>拉普拉斯近似</vt:lpstr>
      <vt:lpstr>拉普拉斯近似</vt:lpstr>
      <vt:lpstr>拉普拉斯近似的应用</vt:lpstr>
      <vt:lpstr>P156页  </vt:lpstr>
      <vt:lpstr>贝叶斯logistic回归</vt:lpstr>
      <vt:lpstr>贝叶斯logistic回归</vt:lpstr>
      <vt:lpstr>logistic回归之MLE的局限性</vt:lpstr>
      <vt:lpstr>logistic回归之MLE的局限性</vt:lpstr>
      <vt:lpstr>贝叶斯logistic回归</vt:lpstr>
      <vt:lpstr>贝叶斯logistic回归</vt:lpstr>
      <vt:lpstr>贝叶斯logistic回归</vt:lpstr>
      <vt:lpstr>贝叶斯logistic回归</vt:lpstr>
      <vt:lpstr>贝叶斯logistic回归</vt:lpstr>
      <vt:lpstr>贝叶斯logistic回归</vt:lpstr>
      <vt:lpstr>贝叶斯logistic回归</vt:lpstr>
      <vt:lpstr>PowerPoint 演示文稿</vt:lpstr>
      <vt:lpstr>贝叶斯logistic回归</vt:lpstr>
      <vt:lpstr>贝叶斯logistic回归</vt:lpstr>
      <vt:lpstr>贝叶斯logistic回归</vt:lpstr>
      <vt:lpstr>贝叶斯logistic回归</vt:lpstr>
      <vt:lpstr>贝叶斯logistic回归</vt:lpstr>
      <vt:lpstr>VERSUS</vt:lpstr>
      <vt:lpstr>超参数</vt:lpstr>
      <vt:lpstr>超参数</vt:lpstr>
      <vt:lpstr>超参数</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高 宝丽</dc:creator>
  <cp:lastModifiedBy>高 宝丽</cp:lastModifiedBy>
  <cp:revision>452</cp:revision>
  <dcterms:created xsi:type="dcterms:W3CDTF">2018-12-24T01:26:41Z</dcterms:created>
  <dcterms:modified xsi:type="dcterms:W3CDTF">2019-03-09T01:44:41Z</dcterms:modified>
</cp:coreProperties>
</file>